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39" autoAdjust="0"/>
  </p:normalViewPr>
  <p:slideViewPr>
    <p:cSldViewPr>
      <p:cViewPr varScale="1">
        <p:scale>
          <a:sx n="15" d="100"/>
          <a:sy n="15" d="100"/>
        </p:scale>
        <p:origin x="2198" y="125"/>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2DF77-43B3-4C0E-85DE-CAB6CA4CC03F}" type="datetimeFigureOut">
              <a:rPr lang="en-US" smtClean="0"/>
              <a:t>4/28/2013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67207-4172-4473-8C63-98159C8A0204}" type="slidenum">
              <a:rPr lang="en-US" smtClean="0"/>
              <a:t>‹#›</a:t>
            </a:fld>
            <a:endParaRPr lang="en-US" dirty="0"/>
          </a:p>
        </p:txBody>
      </p:sp>
    </p:spTree>
    <p:extLst>
      <p:ext uri="{BB962C8B-B14F-4D97-AF65-F5344CB8AC3E}">
        <p14:creationId xmlns:p14="http://schemas.microsoft.com/office/powerpoint/2010/main" val="1327654019"/>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67207-4172-4473-8C63-98159C8A0204}" type="slidenum">
              <a:rPr lang="en-US" smtClean="0"/>
              <a:t>1</a:t>
            </a:fld>
            <a:endParaRPr lang="en-US" dirty="0"/>
          </a:p>
        </p:txBody>
      </p:sp>
    </p:spTree>
    <p:extLst>
      <p:ext uri="{BB962C8B-B14F-4D97-AF65-F5344CB8AC3E}">
        <p14:creationId xmlns:p14="http://schemas.microsoft.com/office/powerpoint/2010/main" val="266079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D8BD707-D9CF-40AE-B4C6-C98DA3205C09}" type="datetimeFigureOut">
              <a:rPr lang="en-US" smtClean="0"/>
              <a:pPr/>
              <a:t>4/28/2013</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5" Type="http://schemas.openxmlformats.org/officeDocument/2006/relationships/image" Target="../media/image8.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260" y="76200"/>
            <a:ext cx="32741880" cy="4724400"/>
          </a:xfrm>
          <a:prstGeom prst="rect">
            <a:avLst/>
          </a:prstGeom>
          <a:solidFill>
            <a:srgbClr val="C00000"/>
          </a:solidFill>
          <a:ln w="1016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p:cNvSpPr/>
          <p:nvPr/>
        </p:nvSpPr>
        <p:spPr>
          <a:xfrm>
            <a:off x="2819400" y="533400"/>
            <a:ext cx="27279600" cy="2246769"/>
          </a:xfrm>
          <a:prstGeom prst="rect">
            <a:avLst/>
          </a:prstGeom>
          <a:solidFill>
            <a:srgbClr val="C00000"/>
          </a:solidFill>
        </p:spPr>
        <p:txBody>
          <a:bodyPr wrap="square" lIns="91440" tIns="45720" rIns="91440" bIns="45720">
            <a:spAutoFit/>
          </a:bodyPr>
          <a:lstStyle/>
          <a:p>
            <a:pPr algn="ctr"/>
            <a:r>
              <a:rPr lang="en-US" sz="140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Adaptive Point Cloud Rendering</a:t>
            </a:r>
            <a:endParaRPr lang="en-US" sz="14000" b="1" dirty="0">
              <a:ln w="18000">
                <a:solidFill>
                  <a:schemeClr val="tx1"/>
                </a:solidFill>
                <a:prstDash val="solid"/>
                <a:miter lim="800000"/>
              </a:ln>
              <a:solidFill>
                <a:schemeClr val="bg1"/>
              </a:solidFill>
              <a:effectLst>
                <a:outerShdw blurRad="25500" dist="23000" dir="7020000" algn="tl">
                  <a:srgbClr val="000000">
                    <a:alpha val="50000"/>
                  </a:srgbClr>
                </a:outerShdw>
              </a:effectLst>
            </a:endParaRPr>
          </a:p>
        </p:txBody>
      </p:sp>
      <p:sp>
        <p:nvSpPr>
          <p:cNvPr id="7" name="Rectangle 6"/>
          <p:cNvSpPr/>
          <p:nvPr/>
        </p:nvSpPr>
        <p:spPr>
          <a:xfrm>
            <a:off x="4876800" y="2778323"/>
            <a:ext cx="23164800" cy="1508105"/>
          </a:xfrm>
          <a:prstGeom prst="rect">
            <a:avLst/>
          </a:prstGeom>
          <a:solidFill>
            <a:srgbClr val="C00000"/>
          </a:solidFill>
        </p:spPr>
        <p:txBody>
          <a:bodyPr wrap="square" lIns="91440" tIns="45720" rIns="91440" bIns="45720">
            <a:spAutoFit/>
          </a:bodyPr>
          <a:lstStyle/>
          <a:p>
            <a:pPr algn="ctr"/>
            <a:r>
              <a:rPr lang="en-US" sz="9200" b="1"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May13-11</a:t>
            </a:r>
            <a:endParaRPr lang="en-US" sz="9200" b="1" dirty="0">
              <a:ln w="18000">
                <a:solidFill>
                  <a:schemeClr val="tx1"/>
                </a:solidFill>
                <a:prstDash val="solid"/>
                <a:miter lim="800000"/>
              </a:ln>
              <a:solidFill>
                <a:schemeClr val="bg1"/>
              </a:solidFill>
              <a:effectLst>
                <a:outerShdw blurRad="25500" dist="23000" dir="7020000" algn="tl">
                  <a:srgbClr val="000000">
                    <a:alpha val="50000"/>
                  </a:srgbClr>
                </a:outerShdw>
              </a:effectLst>
            </a:endParaRPr>
          </a:p>
        </p:txBody>
      </p:sp>
      <p:sp>
        <p:nvSpPr>
          <p:cNvPr id="24" name="TextBox 23"/>
          <p:cNvSpPr txBox="1"/>
          <p:nvPr/>
        </p:nvSpPr>
        <p:spPr>
          <a:xfrm>
            <a:off x="409189" y="4953000"/>
            <a:ext cx="15635673" cy="7417415"/>
          </a:xfrm>
          <a:prstGeom prst="rect">
            <a:avLst/>
          </a:prstGeom>
          <a:noFill/>
        </p:spPr>
        <p:txBody>
          <a:bodyPr wrap="square" rtlCol="0">
            <a:spAutoFit/>
          </a:bodyPr>
          <a:lstStyle/>
          <a:p>
            <a:r>
              <a:rPr lang="en-US" sz="4400" b="1" dirty="0" smtClean="0"/>
              <a:t>Abstract:</a:t>
            </a:r>
          </a:p>
          <a:p>
            <a:pPr>
              <a:tabLst>
                <a:tab pos="914400" algn="l"/>
              </a:tabLst>
            </a:pPr>
            <a:r>
              <a:rPr lang="en-US" sz="3600" dirty="0" smtClean="0"/>
              <a:t>	Digital 3D models are used in industry during the design process. Our client, Siemens PLM, creates software to allow these businesses to view and compare 3D models. One type of 3D model a business may obtain is called a point cloud, which is a large group of points in (x,y,z) space with no connections between the points. Most hardware and software is optimized to handle the far more common polygon-based 3D models, and Siemens PLM currently has no program capable of rendering large models made completely of points.</a:t>
            </a:r>
          </a:p>
          <a:p>
            <a:pPr>
              <a:tabLst>
                <a:tab pos="914400" algn="l"/>
              </a:tabLst>
            </a:pPr>
            <a:r>
              <a:rPr lang="en-US" sz="3600" dirty="0"/>
              <a:t>	</a:t>
            </a:r>
            <a:r>
              <a:rPr lang="en-US" sz="3600" dirty="0" smtClean="0"/>
              <a:t>Our task was to design and create a program to render (draw on screen) very large point clouds (hundreds of millions to a billion points). Our design involves a process of converting the point data into a usable structure, going through this structure efficiently to find which points should be drawn, and then efficiently representing the points on the screen.</a:t>
            </a:r>
            <a:endParaRPr lang="en-US" sz="3600" dirty="0"/>
          </a:p>
        </p:txBody>
      </p:sp>
      <p:sp>
        <p:nvSpPr>
          <p:cNvPr id="27" name="TextBox 26"/>
          <p:cNvSpPr txBox="1"/>
          <p:nvPr/>
        </p:nvSpPr>
        <p:spPr>
          <a:xfrm>
            <a:off x="403016" y="12483167"/>
            <a:ext cx="15583594" cy="2985433"/>
          </a:xfrm>
          <a:prstGeom prst="rect">
            <a:avLst/>
          </a:prstGeom>
          <a:noFill/>
        </p:spPr>
        <p:txBody>
          <a:bodyPr wrap="square" rtlCol="0">
            <a:spAutoFit/>
          </a:bodyPr>
          <a:lstStyle/>
          <a:p>
            <a:r>
              <a:rPr lang="en-US" sz="4400" b="1" dirty="0" smtClean="0"/>
              <a:t>Problem Statement:</a:t>
            </a:r>
          </a:p>
          <a:p>
            <a:pPr>
              <a:tabLst>
                <a:tab pos="876300" algn="l"/>
              </a:tabLst>
            </a:pPr>
            <a:r>
              <a:rPr lang="en-US" sz="3600" dirty="0" smtClean="0"/>
              <a:t>	Rendering very large point clouds comes with the challenges of handling memory and making sure we maintain a frame rate high enough to allow the user to interact with the model. We need a solution that will not use a huge amount of system RAM and can quickly decide which points need to be rendered.</a:t>
            </a:r>
          </a:p>
        </p:txBody>
      </p:sp>
      <p:sp>
        <p:nvSpPr>
          <p:cNvPr id="30" name="TextBox 29"/>
          <p:cNvSpPr txBox="1"/>
          <p:nvPr/>
        </p:nvSpPr>
        <p:spPr>
          <a:xfrm>
            <a:off x="17030700" y="5105400"/>
            <a:ext cx="15137117" cy="5940088"/>
          </a:xfrm>
          <a:prstGeom prst="rect">
            <a:avLst/>
          </a:prstGeom>
          <a:noFill/>
        </p:spPr>
        <p:txBody>
          <a:bodyPr wrap="square" rtlCol="0">
            <a:spAutoFit/>
          </a:bodyPr>
          <a:lstStyle/>
          <a:p>
            <a:r>
              <a:rPr lang="en-US" sz="4400" b="1" dirty="0" smtClean="0"/>
              <a:t>Project Requirements:</a:t>
            </a:r>
          </a:p>
          <a:p>
            <a:pPr marL="914400"/>
            <a:r>
              <a:rPr lang="en-US" sz="4000" b="1" dirty="0" smtClean="0"/>
              <a:t>Functional Requirements:</a:t>
            </a:r>
            <a:endParaRPr lang="en-US" sz="3600" b="1" dirty="0"/>
          </a:p>
          <a:p>
            <a:pPr marL="2057400" indent="-685800">
              <a:buFont typeface="Arial" pitchFamily="34" charset="0"/>
              <a:buChar char="•"/>
            </a:pPr>
            <a:r>
              <a:rPr lang="en-US" sz="3600" smtClean="0"/>
              <a:t>Load a </a:t>
            </a:r>
            <a:r>
              <a:rPr lang="en-US" sz="3600" dirty="0" smtClean="0"/>
              <a:t>billion-point point cloud provided by Siemens</a:t>
            </a:r>
          </a:p>
          <a:p>
            <a:pPr marL="2057400" indent="-685800">
              <a:buFont typeface="Arial" pitchFamily="34" charset="0"/>
              <a:buChar char="•"/>
            </a:pPr>
            <a:r>
              <a:rPr lang="en-US" sz="3600" dirty="0"/>
              <a:t>A</a:t>
            </a:r>
            <a:r>
              <a:rPr lang="en-US" sz="3600" dirty="0" smtClean="0"/>
              <a:t>llow the user to rotate, zoom, and pan on a point cloud model</a:t>
            </a:r>
          </a:p>
          <a:p>
            <a:pPr marL="914400"/>
            <a:r>
              <a:rPr lang="en-US" sz="4000" b="1" dirty="0" smtClean="0"/>
              <a:t>Non-Functional Requirements:</a:t>
            </a:r>
          </a:p>
          <a:p>
            <a:pPr marL="2057400" indent="-685800">
              <a:buFont typeface="Arial" pitchFamily="34" charset="0"/>
              <a:buChar char="•"/>
            </a:pPr>
            <a:r>
              <a:rPr lang="en-US" sz="3600" dirty="0" smtClean="0"/>
              <a:t>Maintain an interactive frame rate of no less than 10 fps at 1080p</a:t>
            </a:r>
          </a:p>
          <a:p>
            <a:pPr marL="2057400" indent="-685800">
              <a:buFont typeface="Arial" pitchFamily="34" charset="0"/>
              <a:buChar char="•"/>
            </a:pPr>
            <a:r>
              <a:rPr lang="en-US" sz="3600" dirty="0" smtClean="0"/>
              <a:t>Render the highest quality representation of the point cloud</a:t>
            </a:r>
          </a:p>
          <a:p>
            <a:pPr marL="2057400" indent="-685800">
              <a:buFont typeface="Arial" pitchFamily="34" charset="0"/>
              <a:buChar char="•"/>
            </a:pPr>
            <a:r>
              <a:rPr lang="en-US" sz="3600" dirty="0" smtClean="0"/>
              <a:t>Programmed using C++</a:t>
            </a:r>
          </a:p>
          <a:p>
            <a:pPr marL="914400"/>
            <a:r>
              <a:rPr lang="en-US" sz="4000" b="1" dirty="0" smtClean="0"/>
              <a:t>Operating Environment:</a:t>
            </a:r>
          </a:p>
          <a:p>
            <a:pPr marL="2057400" indent="-685800">
              <a:buFont typeface="Arial" pitchFamily="34" charset="0"/>
              <a:buChar char="•"/>
            </a:pPr>
            <a:r>
              <a:rPr lang="en-US" sz="3600" dirty="0" smtClean="0"/>
              <a:t>Windows PC with graphics card supporting OpenGL 3.3 or higher</a:t>
            </a:r>
          </a:p>
        </p:txBody>
      </p:sp>
      <p:sp>
        <p:nvSpPr>
          <p:cNvPr id="660" name="TextBox 659"/>
          <p:cNvSpPr txBox="1"/>
          <p:nvPr/>
        </p:nvSpPr>
        <p:spPr>
          <a:xfrm>
            <a:off x="409189" y="37109400"/>
            <a:ext cx="31741817" cy="1323439"/>
          </a:xfrm>
          <a:prstGeom prst="rect">
            <a:avLst/>
          </a:prstGeom>
          <a:noFill/>
        </p:spPr>
        <p:txBody>
          <a:bodyPr wrap="square" rtlCol="0">
            <a:spAutoFit/>
          </a:bodyPr>
          <a:lstStyle/>
          <a:p>
            <a:r>
              <a:rPr lang="en-US" sz="4400" b="1" dirty="0" smtClean="0"/>
              <a:t>Visual Results:</a:t>
            </a:r>
          </a:p>
          <a:p>
            <a:pPr indent="468313"/>
            <a:r>
              <a:rPr lang="en-US" sz="3600" dirty="0" smtClean="0"/>
              <a:t>From left-to-right, our baseline result, our balanced result, and our highest quality result using the Stanford lion (approx. 180,000 points).</a:t>
            </a:r>
            <a:endParaRPr lang="en-US" sz="4000" dirty="0"/>
          </a:p>
        </p:txBody>
      </p:sp>
      <p:grpSp>
        <p:nvGrpSpPr>
          <p:cNvPr id="2" name="Group 1"/>
          <p:cNvGrpSpPr/>
          <p:nvPr/>
        </p:nvGrpSpPr>
        <p:grpSpPr>
          <a:xfrm>
            <a:off x="749102" y="38633400"/>
            <a:ext cx="31420197" cy="5104241"/>
            <a:chOff x="404513" y="38405959"/>
            <a:chExt cx="31420197" cy="5104241"/>
          </a:xfrm>
        </p:grpSpPr>
        <p:grpSp>
          <p:nvGrpSpPr>
            <p:cNvPr id="661" name="Group 660"/>
            <p:cNvGrpSpPr/>
            <p:nvPr/>
          </p:nvGrpSpPr>
          <p:grpSpPr>
            <a:xfrm>
              <a:off x="11077173" y="38405959"/>
              <a:ext cx="10074878" cy="5033404"/>
              <a:chOff x="11367802" y="10412144"/>
              <a:chExt cx="10074878" cy="5033404"/>
            </a:xfrm>
          </p:grpSpPr>
          <p:grpSp>
            <p:nvGrpSpPr>
              <p:cNvPr id="782" name="Group 781"/>
              <p:cNvGrpSpPr/>
              <p:nvPr/>
            </p:nvGrpSpPr>
            <p:grpSpPr>
              <a:xfrm>
                <a:off x="11367802" y="10412144"/>
                <a:ext cx="10074878" cy="3550736"/>
                <a:chOff x="10932618" y="11542768"/>
                <a:chExt cx="10074878" cy="3550736"/>
              </a:xfrm>
            </p:grpSpPr>
            <p:pic>
              <p:nvPicPr>
                <p:cNvPr id="785" name="Picture 78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l="8215" t="9017" r="12699" b="10445"/>
                <a:stretch/>
              </p:blipFill>
              <p:spPr>
                <a:xfrm>
                  <a:off x="10932618" y="11542768"/>
                  <a:ext cx="5806440" cy="3547872"/>
                </a:xfrm>
                <a:prstGeom prst="rect">
                  <a:avLst/>
                </a:prstGeom>
              </p:spPr>
            </p:pic>
            <p:pic>
              <p:nvPicPr>
                <p:cNvPr id="786" name="Picture 785"/>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l="7094" t="2466" r="22537" b="-25"/>
                <a:stretch/>
              </p:blipFill>
              <p:spPr>
                <a:xfrm>
                  <a:off x="16739058" y="11542768"/>
                  <a:ext cx="4268438" cy="3550736"/>
                </a:xfrm>
                <a:prstGeom prst="rect">
                  <a:avLst/>
                </a:prstGeom>
              </p:spPr>
            </p:pic>
          </p:grpSp>
          <p:sp>
            <p:nvSpPr>
              <p:cNvPr id="783" name="TextBox 782"/>
              <p:cNvSpPr txBox="1"/>
              <p:nvPr/>
            </p:nvSpPr>
            <p:spPr>
              <a:xfrm>
                <a:off x="11368042" y="13960016"/>
                <a:ext cx="10074398" cy="707886"/>
              </a:xfrm>
              <a:prstGeom prst="rect">
                <a:avLst/>
              </a:prstGeom>
              <a:noFill/>
            </p:spPr>
            <p:txBody>
              <a:bodyPr wrap="square" rtlCol="0">
                <a:spAutoFit/>
              </a:bodyPr>
              <a:lstStyle/>
              <a:p>
                <a:pPr algn="ctr"/>
                <a:r>
                  <a:rPr lang="en-US" sz="4000" dirty="0" smtClean="0"/>
                  <a:t>Circles (Billboard)</a:t>
                </a:r>
                <a:endParaRPr lang="en-US" sz="4000" dirty="0"/>
              </a:p>
            </p:txBody>
          </p:sp>
          <p:pic>
            <p:nvPicPr>
              <p:cNvPr id="784" name="Picture 783"/>
              <p:cNvPicPr>
                <a:picLocks noChangeAspect="1"/>
              </p:cNvPicPr>
              <p:nvPr/>
            </p:nvPicPr>
            <p:blipFill rotWithShape="1">
              <a:blip r:embed="rId7"/>
              <a:srcRect l="37284" t="36756" r="34673" b="33719"/>
              <a:stretch/>
            </p:blipFill>
            <p:spPr>
              <a:xfrm>
                <a:off x="16058001" y="14672822"/>
                <a:ext cx="694481" cy="772726"/>
              </a:xfrm>
              <a:prstGeom prst="rect">
                <a:avLst/>
              </a:prstGeom>
            </p:spPr>
          </p:pic>
        </p:grpSp>
        <p:grpSp>
          <p:nvGrpSpPr>
            <p:cNvPr id="662" name="Group 661"/>
            <p:cNvGrpSpPr/>
            <p:nvPr/>
          </p:nvGrpSpPr>
          <p:grpSpPr>
            <a:xfrm>
              <a:off x="21750312" y="38405959"/>
              <a:ext cx="10074398" cy="5104241"/>
              <a:chOff x="21768136" y="10412144"/>
              <a:chExt cx="10074398" cy="5104241"/>
            </a:xfrm>
          </p:grpSpPr>
          <p:grpSp>
            <p:nvGrpSpPr>
              <p:cNvPr id="777" name="Group 776"/>
              <p:cNvGrpSpPr/>
              <p:nvPr/>
            </p:nvGrpSpPr>
            <p:grpSpPr>
              <a:xfrm>
                <a:off x="21769618" y="10412144"/>
                <a:ext cx="10071435" cy="3547872"/>
                <a:chOff x="22363439" y="11545632"/>
                <a:chExt cx="10071435" cy="3547872"/>
              </a:xfrm>
            </p:grpSpPr>
            <p:pic>
              <p:nvPicPr>
                <p:cNvPr id="780" name="Picture 779"/>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a14:imgEffect>
                        </a14:imgLayer>
                      </a14:imgProps>
                    </a:ext>
                  </a:extLst>
                </a:blip>
                <a:srcRect l="8215" t="9108" r="12699" b="10354"/>
                <a:stretch/>
              </p:blipFill>
              <p:spPr>
                <a:xfrm>
                  <a:off x="22363439" y="11545632"/>
                  <a:ext cx="5806440" cy="3547872"/>
                </a:xfrm>
                <a:prstGeom prst="rect">
                  <a:avLst/>
                </a:prstGeom>
              </p:spPr>
            </p:pic>
            <p:pic>
              <p:nvPicPr>
                <p:cNvPr id="781" name="Picture 780"/>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a14:imgEffect>
                        </a14:imgLayer>
                      </a14:imgProps>
                    </a:ext>
                  </a:extLst>
                </a:blip>
                <a:srcRect l="7095" t="2466" r="22538" b="-25"/>
                <a:stretch/>
              </p:blipFill>
              <p:spPr>
                <a:xfrm>
                  <a:off x="28169879" y="11545632"/>
                  <a:ext cx="4264995" cy="3547872"/>
                </a:xfrm>
                <a:prstGeom prst="rect">
                  <a:avLst/>
                </a:prstGeom>
              </p:spPr>
            </p:pic>
          </p:grpSp>
          <p:pic>
            <p:nvPicPr>
              <p:cNvPr id="778" name="Picture 777"/>
              <p:cNvPicPr>
                <a:picLocks noChangeAspect="1"/>
              </p:cNvPicPr>
              <p:nvPr/>
            </p:nvPicPr>
            <p:blipFill rotWithShape="1">
              <a:blip r:embed="rId12"/>
              <a:srcRect l="41795" t="39316" r="41410" b="34402"/>
              <a:stretch/>
            </p:blipFill>
            <p:spPr>
              <a:xfrm>
                <a:off x="26318398" y="14601985"/>
                <a:ext cx="973875" cy="914400"/>
              </a:xfrm>
              <a:prstGeom prst="rect">
                <a:avLst/>
              </a:prstGeom>
            </p:spPr>
          </p:pic>
          <p:sp>
            <p:nvSpPr>
              <p:cNvPr id="779" name="TextBox 778"/>
              <p:cNvSpPr txBox="1"/>
              <p:nvPr/>
            </p:nvSpPr>
            <p:spPr>
              <a:xfrm>
                <a:off x="21768136" y="13969596"/>
                <a:ext cx="10074398" cy="707886"/>
              </a:xfrm>
              <a:prstGeom prst="rect">
                <a:avLst/>
              </a:prstGeom>
              <a:noFill/>
            </p:spPr>
            <p:txBody>
              <a:bodyPr wrap="square" rtlCol="0">
                <a:spAutoFit/>
              </a:bodyPr>
              <a:lstStyle/>
              <a:p>
                <a:pPr algn="ctr"/>
                <a:r>
                  <a:rPr lang="en-US" sz="4000" dirty="0"/>
                  <a:t>Hexagons </a:t>
                </a:r>
                <a:r>
                  <a:rPr lang="en-US" sz="4000" dirty="0" smtClean="0"/>
                  <a:t>Blended</a:t>
                </a:r>
                <a:endParaRPr lang="en-US" sz="4000" dirty="0"/>
              </a:p>
            </p:txBody>
          </p:sp>
        </p:grpSp>
        <p:grpSp>
          <p:nvGrpSpPr>
            <p:cNvPr id="663" name="Group 662"/>
            <p:cNvGrpSpPr/>
            <p:nvPr/>
          </p:nvGrpSpPr>
          <p:grpSpPr>
            <a:xfrm>
              <a:off x="404513" y="38405959"/>
              <a:ext cx="10074398" cy="4857537"/>
              <a:chOff x="630737" y="10415008"/>
              <a:chExt cx="10074398" cy="4857537"/>
            </a:xfrm>
          </p:grpSpPr>
          <p:grpSp>
            <p:nvGrpSpPr>
              <p:cNvPr id="772" name="Group 771"/>
              <p:cNvGrpSpPr/>
              <p:nvPr/>
            </p:nvGrpSpPr>
            <p:grpSpPr>
              <a:xfrm>
                <a:off x="630738" y="10415008"/>
                <a:ext cx="10074397" cy="3547872"/>
                <a:chOff x="230269" y="11545632"/>
                <a:chExt cx="10074397" cy="3547872"/>
              </a:xfrm>
            </p:grpSpPr>
            <p:pic>
              <p:nvPicPr>
                <p:cNvPr id="775" name="Picture 774"/>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Lst>
                </a:blip>
                <a:srcRect l="8237" t="9086" r="12635" b="10375"/>
                <a:stretch/>
              </p:blipFill>
              <p:spPr>
                <a:xfrm>
                  <a:off x="230269" y="11545632"/>
                  <a:ext cx="5809488" cy="3547872"/>
                </a:xfrm>
                <a:prstGeom prst="rect">
                  <a:avLst/>
                </a:prstGeom>
              </p:spPr>
            </p:pic>
            <p:pic>
              <p:nvPicPr>
                <p:cNvPr id="776" name="Picture 775"/>
                <p:cNvPicPr>
                  <a:picLocks noChangeAspect="1"/>
                </p:cNvPicPr>
                <p:nvPr/>
              </p:nvPicPr>
              <p:blipFill rotWithShape="1">
                <a:blip r:embed="rId15">
                  <a:extLst>
                    <a:ext uri="{BEBA8EAE-BF5A-486C-A8C5-ECC9F3942E4B}">
                      <a14:imgProps xmlns:a14="http://schemas.microsoft.com/office/drawing/2010/main">
                        <a14:imgLayer r:embed="rId16">
                          <a14:imgEffect>
                            <a14:brightnessContrast bright="40000"/>
                          </a14:imgEffect>
                        </a14:imgLayer>
                      </a14:imgProps>
                    </a:ext>
                  </a:extLst>
                </a:blip>
                <a:srcRect l="7139" t="2439" r="22494"/>
                <a:stretch/>
              </p:blipFill>
              <p:spPr>
                <a:xfrm>
                  <a:off x="6039757" y="11545632"/>
                  <a:ext cx="4264909" cy="3547872"/>
                </a:xfrm>
                <a:prstGeom prst="rect">
                  <a:avLst/>
                </a:prstGeom>
              </p:spPr>
            </p:pic>
          </p:grpSp>
          <p:sp>
            <p:nvSpPr>
              <p:cNvPr id="773" name="TextBox 772"/>
              <p:cNvSpPr txBox="1"/>
              <p:nvPr/>
            </p:nvSpPr>
            <p:spPr>
              <a:xfrm>
                <a:off x="630737" y="13960016"/>
                <a:ext cx="10074398" cy="707886"/>
              </a:xfrm>
              <a:prstGeom prst="rect">
                <a:avLst/>
              </a:prstGeom>
              <a:noFill/>
            </p:spPr>
            <p:txBody>
              <a:bodyPr wrap="square" rtlCol="0">
                <a:spAutoFit/>
              </a:bodyPr>
              <a:lstStyle/>
              <a:p>
                <a:pPr algn="ctr"/>
                <a:r>
                  <a:rPr lang="en-US" sz="4000" dirty="0" smtClean="0"/>
                  <a:t>OpenGL Points (Size: Right-1, Left-3)</a:t>
                </a:r>
                <a:endParaRPr lang="en-US" sz="4000" dirty="0"/>
              </a:p>
            </p:txBody>
          </p:sp>
          <p:sp>
            <p:nvSpPr>
              <p:cNvPr id="774" name="Rectangle 773"/>
              <p:cNvSpPr/>
              <p:nvPr/>
            </p:nvSpPr>
            <p:spPr>
              <a:xfrm>
                <a:off x="5454576" y="14845825"/>
                <a:ext cx="426720"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8"/>
          <p:cNvGrpSpPr/>
          <p:nvPr/>
        </p:nvGrpSpPr>
        <p:grpSpPr>
          <a:xfrm>
            <a:off x="409188" y="28194000"/>
            <a:ext cx="31758629" cy="8763000"/>
            <a:chOff x="409188" y="28727400"/>
            <a:chExt cx="31758629" cy="8763000"/>
          </a:xfrm>
        </p:grpSpPr>
        <p:sp>
          <p:nvSpPr>
            <p:cNvPr id="664" name="TextBox 663"/>
            <p:cNvSpPr txBox="1"/>
            <p:nvPr/>
          </p:nvSpPr>
          <p:spPr>
            <a:xfrm>
              <a:off x="409189" y="28727400"/>
              <a:ext cx="15398157" cy="769441"/>
            </a:xfrm>
            <a:prstGeom prst="rect">
              <a:avLst/>
            </a:prstGeom>
            <a:noFill/>
          </p:spPr>
          <p:txBody>
            <a:bodyPr wrap="square" rtlCol="0">
              <a:spAutoFit/>
            </a:bodyPr>
            <a:lstStyle/>
            <a:p>
              <a:r>
                <a:rPr lang="en-US" sz="4400" b="1" dirty="0" smtClean="0"/>
                <a:t>Rendering:</a:t>
              </a:r>
              <a:endParaRPr lang="en-US" sz="6000" b="1" dirty="0"/>
            </a:p>
          </p:txBody>
        </p:sp>
        <p:sp>
          <p:nvSpPr>
            <p:cNvPr id="665" name="TextBox 664"/>
            <p:cNvSpPr txBox="1"/>
            <p:nvPr/>
          </p:nvSpPr>
          <p:spPr>
            <a:xfrm>
              <a:off x="409188" y="29432071"/>
              <a:ext cx="31758629" cy="1754326"/>
            </a:xfrm>
            <a:prstGeom prst="rect">
              <a:avLst/>
            </a:prstGeom>
            <a:noFill/>
          </p:spPr>
          <p:txBody>
            <a:bodyPr wrap="square" rtlCol="0">
              <a:spAutoFit/>
            </a:bodyPr>
            <a:lstStyle/>
            <a:p>
              <a:pPr indent="509588"/>
              <a:r>
                <a:rPr lang="en-US" sz="3600" dirty="0" smtClean="0"/>
                <a:t> As world state, we have a </a:t>
              </a:r>
              <a:r>
                <a:rPr lang="en-US" sz="3600" dirty="0" smtClean="0">
                  <a:solidFill>
                    <a:srgbClr val="00B050"/>
                  </a:solidFill>
                </a:rPr>
                <a:t>virtual camera</a:t>
              </a:r>
              <a:r>
                <a:rPr lang="en-US" sz="3600" dirty="0" smtClean="0"/>
                <a:t> defined by three orthonormal vectors and a position. From the traversal, we get a set of points, each with a </a:t>
              </a:r>
              <a:r>
                <a:rPr lang="en-US" sz="3600" dirty="0" smtClean="0">
                  <a:solidFill>
                    <a:srgbClr val="7030A0"/>
                  </a:solidFill>
                </a:rPr>
                <a:t>position</a:t>
              </a:r>
              <a:r>
                <a:rPr lang="en-US" sz="3600" dirty="0" smtClean="0"/>
                <a:t>, a </a:t>
              </a:r>
              <a:r>
                <a:rPr lang="en-US" sz="3600" dirty="0" smtClean="0">
                  <a:solidFill>
                    <a:schemeClr val="accent2">
                      <a:lumMod val="75000"/>
                    </a:schemeClr>
                  </a:solidFill>
                </a:rPr>
                <a:t>radius</a:t>
              </a:r>
              <a:r>
                <a:rPr lang="en-US" sz="3600" dirty="0" smtClean="0"/>
                <a:t>, a </a:t>
              </a:r>
              <a:r>
                <a:rPr lang="en-US" sz="3600" dirty="0" smtClean="0">
                  <a:solidFill>
                    <a:schemeClr val="accent1"/>
                  </a:solidFill>
                </a:rPr>
                <a:t>normal vector </a:t>
              </a:r>
              <a:r>
                <a:rPr lang="en-US" sz="3600" dirty="0" smtClean="0"/>
                <a:t>representing the surface, and a </a:t>
              </a:r>
              <a:r>
                <a:rPr lang="en-US" sz="3600" dirty="0" smtClean="0">
                  <a:solidFill>
                    <a:srgbClr val="A162D0"/>
                  </a:solidFill>
                </a:rPr>
                <a:t>color</a:t>
              </a:r>
              <a:r>
                <a:rPr lang="en-US" sz="3600" dirty="0" smtClean="0"/>
                <a:t>. For each point, we create a representation for its </a:t>
              </a:r>
              <a:r>
                <a:rPr lang="en-US" sz="3600" dirty="0"/>
                <a:t>surface</a:t>
              </a:r>
              <a:r>
                <a:rPr lang="en-US" sz="3600" dirty="0" smtClean="0"/>
                <a:t>, a splat, by following steps 1-5. This is done for all points once per frame.</a:t>
              </a:r>
              <a:endParaRPr lang="en-US" sz="3600" dirty="0"/>
            </a:p>
          </p:txBody>
        </p:sp>
        <p:grpSp>
          <p:nvGrpSpPr>
            <p:cNvPr id="666" name="Group 665"/>
            <p:cNvGrpSpPr/>
            <p:nvPr/>
          </p:nvGrpSpPr>
          <p:grpSpPr>
            <a:xfrm>
              <a:off x="1068201" y="31022161"/>
              <a:ext cx="30781999" cy="6468239"/>
              <a:chOff x="1082106" y="2783495"/>
              <a:chExt cx="30781999" cy="6468239"/>
            </a:xfrm>
          </p:grpSpPr>
          <p:grpSp>
            <p:nvGrpSpPr>
              <p:cNvPr id="667" name="Group 666"/>
              <p:cNvGrpSpPr/>
              <p:nvPr/>
            </p:nvGrpSpPr>
            <p:grpSpPr>
              <a:xfrm>
                <a:off x="1082106" y="2783495"/>
                <a:ext cx="4611425" cy="6468239"/>
                <a:chOff x="1269871" y="2786471"/>
                <a:chExt cx="4611425" cy="6468239"/>
              </a:xfrm>
            </p:grpSpPr>
            <p:grpSp>
              <p:nvGrpSpPr>
                <p:cNvPr id="756" name="Group 755"/>
                <p:cNvGrpSpPr/>
                <p:nvPr/>
              </p:nvGrpSpPr>
              <p:grpSpPr>
                <a:xfrm>
                  <a:off x="1275266" y="3610409"/>
                  <a:ext cx="4572000" cy="4572000"/>
                  <a:chOff x="493599" y="2926080"/>
                  <a:chExt cx="4572000" cy="4572000"/>
                </a:xfrm>
              </p:grpSpPr>
              <p:sp>
                <p:nvSpPr>
                  <p:cNvPr id="759" name="Rectangle 758"/>
                  <p:cNvSpPr/>
                  <p:nvPr/>
                </p:nvSpPr>
                <p:spPr>
                  <a:xfrm>
                    <a:off x="493599" y="2926080"/>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0" name="Group 759"/>
                  <p:cNvGrpSpPr/>
                  <p:nvPr/>
                </p:nvGrpSpPr>
                <p:grpSpPr>
                  <a:xfrm>
                    <a:off x="640826" y="5979431"/>
                    <a:ext cx="1411903" cy="1416198"/>
                    <a:chOff x="1625937" y="3784871"/>
                    <a:chExt cx="1411903" cy="1416198"/>
                  </a:xfrm>
                </p:grpSpPr>
                <p:cxnSp>
                  <p:nvCxnSpPr>
                    <p:cNvPr id="768" name="Straight Arrow Connector 767"/>
                    <p:cNvCxnSpPr/>
                    <p:nvPr/>
                  </p:nvCxnSpPr>
                  <p:spPr>
                    <a:xfrm flipV="1">
                      <a:off x="2123440" y="3784871"/>
                      <a:ext cx="0" cy="91440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769" name="Straight Arrow Connector 768"/>
                    <p:cNvCxnSpPr/>
                    <p:nvPr/>
                  </p:nvCxnSpPr>
                  <p:spPr>
                    <a:xfrm flipH="1">
                      <a:off x="1625937" y="4703567"/>
                      <a:ext cx="497502" cy="49750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70" name="Straight Arrow Connector 769"/>
                    <p:cNvCxnSpPr/>
                    <p:nvPr/>
                  </p:nvCxnSpPr>
                  <p:spPr>
                    <a:xfrm flipV="1">
                      <a:off x="2123440" y="4692697"/>
                      <a:ext cx="914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1" name="Oval 770"/>
                    <p:cNvSpPr/>
                    <p:nvPr/>
                  </p:nvSpPr>
                  <p:spPr>
                    <a:xfrm>
                      <a:off x="2058669" y="4627926"/>
                      <a:ext cx="129540" cy="12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1" name="Group 760"/>
                  <p:cNvGrpSpPr/>
                  <p:nvPr/>
                </p:nvGrpSpPr>
                <p:grpSpPr>
                  <a:xfrm>
                    <a:off x="3743945" y="3175061"/>
                    <a:ext cx="1025507" cy="979083"/>
                    <a:chOff x="4200526" y="3037332"/>
                    <a:chExt cx="734186" cy="700950"/>
                  </a:xfrm>
                </p:grpSpPr>
                <p:cxnSp>
                  <p:nvCxnSpPr>
                    <p:cNvPr id="764" name="Straight Connector 763"/>
                    <p:cNvCxnSpPr>
                      <a:cxnSpLocks noChangeAspect="1"/>
                    </p:cNvCxnSpPr>
                    <p:nvPr/>
                  </p:nvCxnSpPr>
                  <p:spPr>
                    <a:xfrm flipH="1">
                      <a:off x="4434840" y="3133344"/>
                      <a:ext cx="454152" cy="13607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cxnSpLocks noChangeAspect="1"/>
                    </p:cNvCxnSpPr>
                    <p:nvPr/>
                  </p:nvCxnSpPr>
                  <p:spPr>
                    <a:xfrm flipH="1">
                      <a:off x="4670830" y="3133344"/>
                      <a:ext cx="218163" cy="4251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66" name="Arc 765"/>
                    <p:cNvSpPr/>
                    <p:nvPr/>
                  </p:nvSpPr>
                  <p:spPr>
                    <a:xfrm rot="10800000">
                      <a:off x="4529328" y="3037332"/>
                      <a:ext cx="405384" cy="405384"/>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67" name="Straight Arrow Connector 766"/>
                    <p:cNvCxnSpPr/>
                    <p:nvPr/>
                  </p:nvCxnSpPr>
                  <p:spPr>
                    <a:xfrm flipH="1">
                      <a:off x="4200526" y="3409950"/>
                      <a:ext cx="370037" cy="32833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2" name="Straight Arrow Connector 761"/>
                  <p:cNvCxnSpPr/>
                  <p:nvPr/>
                </p:nvCxnSpPr>
                <p:spPr>
                  <a:xfrm flipV="1">
                    <a:off x="2113206" y="3867495"/>
                    <a:ext cx="999323" cy="8372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3" name="Oval 762"/>
                  <p:cNvSpPr/>
                  <p:nvPr/>
                </p:nvSpPr>
                <p:spPr>
                  <a:xfrm>
                    <a:off x="2014671" y="4606181"/>
                    <a:ext cx="197073" cy="197073"/>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757" name="TextBox 756"/>
                <p:cNvSpPr txBox="1"/>
                <p:nvPr/>
              </p:nvSpPr>
              <p:spPr>
                <a:xfrm>
                  <a:off x="1309296" y="2786471"/>
                  <a:ext cx="4572000" cy="830997"/>
                </a:xfrm>
                <a:prstGeom prst="rect">
                  <a:avLst/>
                </a:prstGeom>
                <a:noFill/>
              </p:spPr>
              <p:txBody>
                <a:bodyPr wrap="square" rtlCol="0">
                  <a:spAutoFit/>
                </a:bodyPr>
                <a:lstStyle/>
                <a:p>
                  <a:pPr algn="ctr"/>
                  <a:r>
                    <a:rPr lang="en-US" sz="4800" b="1" dirty="0" smtClean="0"/>
                    <a:t>Step 0</a:t>
                  </a:r>
                  <a:endParaRPr lang="en-US" sz="4800" b="1" dirty="0"/>
                </a:p>
              </p:txBody>
            </p:sp>
            <p:sp>
              <p:nvSpPr>
                <p:cNvPr id="758" name="TextBox 757"/>
                <p:cNvSpPr txBox="1"/>
                <p:nvPr/>
              </p:nvSpPr>
              <p:spPr>
                <a:xfrm>
                  <a:off x="1269871" y="8239047"/>
                  <a:ext cx="4572000" cy="1015663"/>
                </a:xfrm>
                <a:prstGeom prst="rect">
                  <a:avLst/>
                </a:prstGeom>
                <a:noFill/>
              </p:spPr>
              <p:txBody>
                <a:bodyPr wrap="square" rtlCol="0">
                  <a:spAutoFit/>
                </a:bodyPr>
                <a:lstStyle/>
                <a:p>
                  <a:pPr algn="ctr"/>
                  <a:r>
                    <a:rPr lang="en-US" sz="2000" dirty="0" smtClean="0"/>
                    <a:t>The </a:t>
                  </a:r>
                  <a:r>
                    <a:rPr lang="en-US" sz="2000" dirty="0" smtClean="0">
                      <a:solidFill>
                        <a:srgbClr val="7030A0"/>
                      </a:solidFill>
                    </a:rPr>
                    <a:t>point</a:t>
                  </a:r>
                  <a:r>
                    <a:rPr lang="en-US" sz="2000" dirty="0" smtClean="0"/>
                    <a:t>, </a:t>
                  </a:r>
                  <a:r>
                    <a:rPr lang="en-US" sz="2000" dirty="0" smtClean="0">
                      <a:solidFill>
                        <a:schemeClr val="accent1"/>
                      </a:solidFill>
                    </a:rPr>
                    <a:t>normal vector</a:t>
                  </a:r>
                  <a:r>
                    <a:rPr lang="en-US" sz="2000" dirty="0" smtClean="0"/>
                    <a:t>, and </a:t>
                  </a:r>
                  <a:r>
                    <a:rPr lang="en-US" sz="2000" dirty="0" smtClean="0">
                      <a:solidFill>
                        <a:srgbClr val="00B050"/>
                      </a:solidFill>
                    </a:rPr>
                    <a:t>virtual camera</a:t>
                  </a:r>
                  <a:r>
                    <a:rPr lang="en-US" sz="2000" dirty="0" smtClean="0"/>
                    <a:t> relative to the model’s coordinate system</a:t>
                  </a:r>
                  <a:endParaRPr lang="en-US" sz="2000" dirty="0">
                    <a:solidFill>
                      <a:srgbClr val="00B050"/>
                    </a:solidFill>
                  </a:endParaRPr>
                </a:p>
              </p:txBody>
            </p:sp>
          </p:grpSp>
          <p:grpSp>
            <p:nvGrpSpPr>
              <p:cNvPr id="668" name="Group 667"/>
              <p:cNvGrpSpPr/>
              <p:nvPr/>
            </p:nvGrpSpPr>
            <p:grpSpPr>
              <a:xfrm>
                <a:off x="6328412" y="2783495"/>
                <a:ext cx="4611425" cy="6455654"/>
                <a:chOff x="6400801" y="2783495"/>
                <a:chExt cx="4611425" cy="6455654"/>
              </a:xfrm>
            </p:grpSpPr>
            <p:grpSp>
              <p:nvGrpSpPr>
                <p:cNvPr id="729" name="Group 728"/>
                <p:cNvGrpSpPr/>
                <p:nvPr/>
              </p:nvGrpSpPr>
              <p:grpSpPr>
                <a:xfrm>
                  <a:off x="6440226" y="3610409"/>
                  <a:ext cx="4572000" cy="4572000"/>
                  <a:chOff x="5850982" y="2926080"/>
                  <a:chExt cx="4572000" cy="4572000"/>
                </a:xfrm>
              </p:grpSpPr>
              <p:cxnSp>
                <p:nvCxnSpPr>
                  <p:cNvPr id="732" name="Straight Arrow Connector 731"/>
                  <p:cNvCxnSpPr/>
                  <p:nvPr/>
                </p:nvCxnSpPr>
                <p:spPr>
                  <a:xfrm flipH="1" flipV="1">
                    <a:off x="7413071" y="4411493"/>
                    <a:ext cx="102260" cy="117142"/>
                  </a:xfrm>
                  <a:prstGeom prst="straightConnector1">
                    <a:avLst/>
                  </a:prstGeom>
                  <a:ln w="31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33" name="Straight Arrow Connector 732"/>
                  <p:cNvCxnSpPr/>
                  <p:nvPr/>
                </p:nvCxnSpPr>
                <p:spPr>
                  <a:xfrm flipV="1">
                    <a:off x="7357181" y="4410158"/>
                    <a:ext cx="57710" cy="181105"/>
                  </a:xfrm>
                  <a:prstGeom prst="straightConnector1">
                    <a:avLst/>
                  </a:prstGeom>
                  <a:ln w="31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34" name="Straight Arrow Connector 733"/>
                  <p:cNvCxnSpPr/>
                  <p:nvPr/>
                </p:nvCxnSpPr>
                <p:spPr>
                  <a:xfrm flipH="1">
                    <a:off x="7364467" y="4440579"/>
                    <a:ext cx="117094" cy="145843"/>
                  </a:xfrm>
                  <a:prstGeom prst="straightConnector1">
                    <a:avLst/>
                  </a:prstGeom>
                  <a:ln w="31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35" name="Straight Arrow Connector 734"/>
                  <p:cNvCxnSpPr/>
                  <p:nvPr/>
                </p:nvCxnSpPr>
                <p:spPr>
                  <a:xfrm flipH="1" flipV="1">
                    <a:off x="7481561" y="4440579"/>
                    <a:ext cx="124083" cy="139287"/>
                  </a:xfrm>
                  <a:prstGeom prst="straightConnector1">
                    <a:avLst/>
                  </a:prstGeom>
                  <a:ln w="31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36" name="Rectangle 735"/>
                  <p:cNvSpPr/>
                  <p:nvPr/>
                </p:nvSpPr>
                <p:spPr>
                  <a:xfrm>
                    <a:off x="5850982" y="2926080"/>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7" name="Group 736"/>
                  <p:cNvGrpSpPr/>
                  <p:nvPr/>
                </p:nvGrpSpPr>
                <p:grpSpPr>
                  <a:xfrm>
                    <a:off x="5998209" y="5979431"/>
                    <a:ext cx="1411903" cy="1416198"/>
                    <a:chOff x="1625937" y="3784871"/>
                    <a:chExt cx="1411903" cy="1416198"/>
                  </a:xfrm>
                </p:grpSpPr>
                <p:cxnSp>
                  <p:nvCxnSpPr>
                    <p:cNvPr id="752" name="Straight Arrow Connector 751"/>
                    <p:cNvCxnSpPr/>
                    <p:nvPr/>
                  </p:nvCxnSpPr>
                  <p:spPr>
                    <a:xfrm flipV="1">
                      <a:off x="2123440" y="3784871"/>
                      <a:ext cx="0" cy="91440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753" name="Straight Arrow Connector 752"/>
                    <p:cNvCxnSpPr/>
                    <p:nvPr/>
                  </p:nvCxnSpPr>
                  <p:spPr>
                    <a:xfrm flipH="1">
                      <a:off x="1625937" y="4703567"/>
                      <a:ext cx="497502" cy="49750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54" name="Straight Arrow Connector 753"/>
                    <p:cNvCxnSpPr/>
                    <p:nvPr/>
                  </p:nvCxnSpPr>
                  <p:spPr>
                    <a:xfrm flipV="1">
                      <a:off x="2123440" y="4692697"/>
                      <a:ext cx="914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2058669" y="4627926"/>
                      <a:ext cx="129540" cy="12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8" name="Group 737"/>
                  <p:cNvGrpSpPr/>
                  <p:nvPr/>
                </p:nvGrpSpPr>
                <p:grpSpPr>
                  <a:xfrm>
                    <a:off x="9101328" y="3175061"/>
                    <a:ext cx="1025507" cy="979083"/>
                    <a:chOff x="4200526" y="3037332"/>
                    <a:chExt cx="734186" cy="700950"/>
                  </a:xfrm>
                </p:grpSpPr>
                <p:cxnSp>
                  <p:nvCxnSpPr>
                    <p:cNvPr id="748" name="Straight Connector 747"/>
                    <p:cNvCxnSpPr>
                      <a:cxnSpLocks noChangeAspect="1"/>
                    </p:cNvCxnSpPr>
                    <p:nvPr/>
                  </p:nvCxnSpPr>
                  <p:spPr>
                    <a:xfrm flipH="1">
                      <a:off x="4434840" y="3133344"/>
                      <a:ext cx="454152" cy="13607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a:cxnSpLocks noChangeAspect="1"/>
                    </p:cNvCxnSpPr>
                    <p:nvPr/>
                  </p:nvCxnSpPr>
                  <p:spPr>
                    <a:xfrm flipH="1">
                      <a:off x="4670830" y="3133344"/>
                      <a:ext cx="218163" cy="4251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50" name="Arc 749"/>
                    <p:cNvSpPr/>
                    <p:nvPr/>
                  </p:nvSpPr>
                  <p:spPr>
                    <a:xfrm rot="10800000">
                      <a:off x="4529328" y="3037332"/>
                      <a:ext cx="405384" cy="405384"/>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51" name="Straight Arrow Connector 750"/>
                    <p:cNvCxnSpPr/>
                    <p:nvPr/>
                  </p:nvCxnSpPr>
                  <p:spPr>
                    <a:xfrm flipH="1">
                      <a:off x="4200526" y="3409950"/>
                      <a:ext cx="370037" cy="32833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9" name="Straight Arrow Connector 738"/>
                  <p:cNvCxnSpPr/>
                  <p:nvPr/>
                </p:nvCxnSpPr>
                <p:spPr>
                  <a:xfrm flipV="1">
                    <a:off x="7470589" y="3867495"/>
                    <a:ext cx="999323" cy="8372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0" name="Straight Arrow Connector 739"/>
                  <p:cNvCxnSpPr/>
                  <p:nvPr/>
                </p:nvCxnSpPr>
                <p:spPr>
                  <a:xfrm flipH="1" flipV="1">
                    <a:off x="6684391" y="3889136"/>
                    <a:ext cx="786201" cy="815586"/>
                  </a:xfrm>
                  <a:prstGeom prst="straightConnector1">
                    <a:avLst/>
                  </a:prstGeom>
                  <a:ln w="19050">
                    <a:solidFill>
                      <a:srgbClr val="5CD470"/>
                    </a:solidFill>
                    <a:tailEnd type="triangle"/>
                  </a:ln>
                </p:spPr>
                <p:style>
                  <a:lnRef idx="1">
                    <a:schemeClr val="accent1"/>
                  </a:lnRef>
                  <a:fillRef idx="0">
                    <a:schemeClr val="accent1"/>
                  </a:fillRef>
                  <a:effectRef idx="0">
                    <a:schemeClr val="accent1"/>
                  </a:effectRef>
                  <a:fontRef idx="minor">
                    <a:schemeClr val="tx1"/>
                  </a:fontRef>
                </p:style>
              </p:cxnSp>
              <p:cxnSp>
                <p:nvCxnSpPr>
                  <p:cNvPr id="741" name="Straight Arrow Connector 740"/>
                  <p:cNvCxnSpPr/>
                  <p:nvPr/>
                </p:nvCxnSpPr>
                <p:spPr>
                  <a:xfrm flipV="1">
                    <a:off x="7470591" y="3854400"/>
                    <a:ext cx="263650" cy="850317"/>
                  </a:xfrm>
                  <a:prstGeom prst="straightConnector1">
                    <a:avLst/>
                  </a:prstGeom>
                  <a:ln w="19050">
                    <a:solidFill>
                      <a:srgbClr val="D65A5A"/>
                    </a:solidFill>
                    <a:tailEnd type="triangle"/>
                  </a:ln>
                </p:spPr>
                <p:style>
                  <a:lnRef idx="1">
                    <a:schemeClr val="accent1"/>
                  </a:lnRef>
                  <a:fillRef idx="0">
                    <a:schemeClr val="accent1"/>
                  </a:fillRef>
                  <a:effectRef idx="0">
                    <a:schemeClr val="accent1"/>
                  </a:effectRef>
                  <a:fontRef idx="minor">
                    <a:schemeClr val="tx1"/>
                  </a:fontRef>
                </p:style>
              </p:cxnSp>
              <p:sp>
                <p:nvSpPr>
                  <p:cNvPr id="742" name="Oval 741"/>
                  <p:cNvSpPr/>
                  <p:nvPr/>
                </p:nvSpPr>
                <p:spPr>
                  <a:xfrm>
                    <a:off x="7372054" y="4606181"/>
                    <a:ext cx="197073" cy="197073"/>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743" name="Group 742"/>
                  <p:cNvGrpSpPr/>
                  <p:nvPr/>
                </p:nvGrpSpPr>
                <p:grpSpPr>
                  <a:xfrm>
                    <a:off x="6841918" y="3741299"/>
                    <a:ext cx="1118217" cy="1887365"/>
                    <a:chOff x="7611214" y="4125418"/>
                    <a:chExt cx="691790" cy="1167627"/>
                  </a:xfrm>
                </p:grpSpPr>
                <p:cxnSp>
                  <p:nvCxnSpPr>
                    <p:cNvPr id="744" name="Straight Arrow Connector 743"/>
                    <p:cNvCxnSpPr/>
                    <p:nvPr/>
                  </p:nvCxnSpPr>
                  <p:spPr>
                    <a:xfrm flipH="1">
                      <a:off x="7618000" y="4147118"/>
                      <a:ext cx="203385" cy="655951"/>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45" name="Straight Arrow Connector 744"/>
                    <p:cNvCxnSpPr/>
                    <p:nvPr/>
                  </p:nvCxnSpPr>
                  <p:spPr>
                    <a:xfrm flipH="1" flipV="1">
                      <a:off x="7611214" y="4788479"/>
                      <a:ext cx="486387" cy="504566"/>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46" name="Straight Arrow Connector 745"/>
                    <p:cNvCxnSpPr/>
                    <p:nvPr/>
                  </p:nvCxnSpPr>
                  <p:spPr>
                    <a:xfrm flipH="1" flipV="1">
                      <a:off x="7816308" y="4125418"/>
                      <a:ext cx="486387" cy="504566"/>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47" name="Straight Arrow Connector 746"/>
                    <p:cNvCxnSpPr/>
                    <p:nvPr/>
                  </p:nvCxnSpPr>
                  <p:spPr>
                    <a:xfrm flipH="1">
                      <a:off x="8099619" y="4633538"/>
                      <a:ext cx="203385" cy="655951"/>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grpSp>
            <p:sp>
              <p:nvSpPr>
                <p:cNvPr id="730" name="TextBox 729"/>
                <p:cNvSpPr txBox="1"/>
                <p:nvPr/>
              </p:nvSpPr>
              <p:spPr>
                <a:xfrm>
                  <a:off x="6440226" y="2783495"/>
                  <a:ext cx="4572000" cy="830997"/>
                </a:xfrm>
                <a:prstGeom prst="rect">
                  <a:avLst/>
                </a:prstGeom>
                <a:noFill/>
              </p:spPr>
              <p:txBody>
                <a:bodyPr wrap="square" rtlCol="0">
                  <a:spAutoFit/>
                </a:bodyPr>
                <a:lstStyle/>
                <a:p>
                  <a:pPr algn="ctr"/>
                  <a:r>
                    <a:rPr lang="en-US" sz="4800" b="1" dirty="0" smtClean="0"/>
                    <a:t>Step 1</a:t>
                  </a:r>
                  <a:endParaRPr lang="en-US" sz="4800" b="1" dirty="0"/>
                </a:p>
              </p:txBody>
            </p:sp>
            <p:sp>
              <p:nvSpPr>
                <p:cNvPr id="731" name="TextBox 730"/>
                <p:cNvSpPr txBox="1"/>
                <p:nvPr/>
              </p:nvSpPr>
              <p:spPr>
                <a:xfrm>
                  <a:off x="6400801" y="8223486"/>
                  <a:ext cx="4572000" cy="1015663"/>
                </a:xfrm>
                <a:prstGeom prst="rect">
                  <a:avLst/>
                </a:prstGeom>
                <a:noFill/>
              </p:spPr>
              <p:txBody>
                <a:bodyPr wrap="square" rtlCol="0">
                  <a:spAutoFit/>
                </a:bodyPr>
                <a:lstStyle/>
                <a:p>
                  <a:pPr algn="ctr"/>
                  <a:r>
                    <a:rPr lang="en-US" sz="2000" dirty="0" smtClean="0"/>
                    <a:t>Use the </a:t>
                  </a:r>
                  <a:r>
                    <a:rPr lang="en-US" sz="2000" dirty="0" smtClean="0">
                      <a:solidFill>
                        <a:schemeClr val="accent1"/>
                      </a:solidFill>
                    </a:rPr>
                    <a:t>normal vector </a:t>
                  </a:r>
                  <a:r>
                    <a:rPr lang="en-US" sz="2000" dirty="0" smtClean="0"/>
                    <a:t>to define the plane of the splat and a 2D coordinate system with the </a:t>
                  </a:r>
                  <a:r>
                    <a:rPr lang="en-US" sz="2000" dirty="0" smtClean="0">
                      <a:solidFill>
                        <a:srgbClr val="7030A0"/>
                      </a:solidFill>
                    </a:rPr>
                    <a:t>point</a:t>
                  </a:r>
                  <a:r>
                    <a:rPr lang="en-US" sz="2000" dirty="0" smtClean="0"/>
                    <a:t> as zero</a:t>
                  </a:r>
                  <a:endParaRPr lang="en-US" sz="2000" dirty="0">
                    <a:solidFill>
                      <a:srgbClr val="00B050"/>
                    </a:solidFill>
                  </a:endParaRPr>
                </a:p>
              </p:txBody>
            </p:sp>
          </p:grpSp>
          <p:grpSp>
            <p:nvGrpSpPr>
              <p:cNvPr id="669" name="Group 668"/>
              <p:cNvGrpSpPr/>
              <p:nvPr/>
            </p:nvGrpSpPr>
            <p:grpSpPr>
              <a:xfrm>
                <a:off x="11574718" y="2783495"/>
                <a:ext cx="4606030" cy="6451586"/>
                <a:chOff x="11571156" y="2792853"/>
                <a:chExt cx="4606030" cy="6451586"/>
              </a:xfrm>
            </p:grpSpPr>
            <p:grpSp>
              <p:nvGrpSpPr>
                <p:cNvPr id="715" name="Group 714"/>
                <p:cNvGrpSpPr/>
                <p:nvPr/>
              </p:nvGrpSpPr>
              <p:grpSpPr>
                <a:xfrm>
                  <a:off x="11605186" y="3610409"/>
                  <a:ext cx="4572000" cy="4572000"/>
                  <a:chOff x="11002941" y="2926080"/>
                  <a:chExt cx="4572000" cy="4572000"/>
                </a:xfrm>
              </p:grpSpPr>
              <p:sp>
                <p:nvSpPr>
                  <p:cNvPr id="718" name="Freeform 717"/>
                  <p:cNvSpPr/>
                  <p:nvPr/>
                </p:nvSpPr>
                <p:spPr>
                  <a:xfrm>
                    <a:off x="12051897" y="3990790"/>
                    <a:ext cx="2465070" cy="2442210"/>
                  </a:xfrm>
                  <a:custGeom>
                    <a:avLst/>
                    <a:gdLst>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1295400 w 2465070"/>
                      <a:gd name="connsiteY5" fmla="*/ 2434590 h 2442210"/>
                      <a:gd name="connsiteX6" fmla="*/ 2103120 w 2465070"/>
                      <a:gd name="connsiteY6" fmla="*/ 2091690 h 2442210"/>
                      <a:gd name="connsiteX7" fmla="*/ 2465070 w 2465070"/>
                      <a:gd name="connsiteY7" fmla="*/ 1226820 h 2442210"/>
                      <a:gd name="connsiteX8" fmla="*/ 2103120 w 2465070"/>
                      <a:gd name="connsiteY8" fmla="*/ 365760 h 2442210"/>
                      <a:gd name="connsiteX9" fmla="*/ 1238250 w 2465070"/>
                      <a:gd name="connsiteY9" fmla="*/ 0 h 24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070" h="2442210">
                        <a:moveTo>
                          <a:pt x="1238250" y="0"/>
                        </a:moveTo>
                        <a:lnTo>
                          <a:pt x="373380" y="358140"/>
                        </a:lnTo>
                        <a:lnTo>
                          <a:pt x="0" y="1223010"/>
                        </a:lnTo>
                        <a:lnTo>
                          <a:pt x="373380" y="2099310"/>
                        </a:lnTo>
                        <a:lnTo>
                          <a:pt x="1242060" y="2442210"/>
                        </a:lnTo>
                        <a:lnTo>
                          <a:pt x="1295400" y="2434590"/>
                        </a:lnTo>
                        <a:lnTo>
                          <a:pt x="2103120" y="2091690"/>
                        </a:lnTo>
                        <a:lnTo>
                          <a:pt x="2465070" y="1226820"/>
                        </a:lnTo>
                        <a:lnTo>
                          <a:pt x="2103120" y="365760"/>
                        </a:lnTo>
                        <a:lnTo>
                          <a:pt x="1238250" y="0"/>
                        </a:lnTo>
                        <a:close/>
                      </a:path>
                    </a:pathLst>
                  </a:custGeom>
                  <a:solidFill>
                    <a:srgbClr val="A16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9" name="Rectangle 718"/>
                  <p:cNvSpPr/>
                  <p:nvPr/>
                </p:nvSpPr>
                <p:spPr>
                  <a:xfrm>
                    <a:off x="11002941" y="2926080"/>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Rectangle 719"/>
                  <p:cNvSpPr/>
                  <p:nvPr/>
                </p:nvSpPr>
                <p:spPr>
                  <a:xfrm>
                    <a:off x="11402336" y="3325475"/>
                    <a:ext cx="3773210" cy="377321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1" name="Straight Arrow Connector 720"/>
                  <p:cNvCxnSpPr>
                    <a:stCxn id="723" idx="0"/>
                    <a:endCxn id="720" idx="0"/>
                  </p:cNvCxnSpPr>
                  <p:nvPr/>
                </p:nvCxnSpPr>
                <p:spPr>
                  <a:xfrm flipH="1" flipV="1">
                    <a:off x="13288941" y="3325475"/>
                    <a:ext cx="1" cy="1788069"/>
                  </a:xfrm>
                  <a:prstGeom prst="straightConnector1">
                    <a:avLst/>
                  </a:prstGeom>
                  <a:ln w="19050">
                    <a:solidFill>
                      <a:srgbClr val="5CD470"/>
                    </a:solidFill>
                    <a:tailEnd type="triangle"/>
                  </a:ln>
                </p:spPr>
                <p:style>
                  <a:lnRef idx="1">
                    <a:schemeClr val="accent1"/>
                  </a:lnRef>
                  <a:fillRef idx="0">
                    <a:schemeClr val="accent1"/>
                  </a:fillRef>
                  <a:effectRef idx="0">
                    <a:schemeClr val="accent1"/>
                  </a:effectRef>
                  <a:fontRef idx="minor">
                    <a:schemeClr val="tx1"/>
                  </a:fontRef>
                </p:style>
              </p:cxnSp>
              <p:cxnSp>
                <p:nvCxnSpPr>
                  <p:cNvPr id="722" name="Straight Arrow Connector 721"/>
                  <p:cNvCxnSpPr>
                    <a:stCxn id="723" idx="6"/>
                    <a:endCxn id="720" idx="3"/>
                  </p:cNvCxnSpPr>
                  <p:nvPr/>
                </p:nvCxnSpPr>
                <p:spPr>
                  <a:xfrm flipV="1">
                    <a:off x="13387478" y="5212080"/>
                    <a:ext cx="1788068" cy="1"/>
                  </a:xfrm>
                  <a:prstGeom prst="straightConnector1">
                    <a:avLst/>
                  </a:prstGeom>
                  <a:ln w="19050">
                    <a:solidFill>
                      <a:srgbClr val="D65A5A"/>
                    </a:solidFill>
                    <a:tailEnd type="triangle"/>
                  </a:ln>
                </p:spPr>
                <p:style>
                  <a:lnRef idx="1">
                    <a:schemeClr val="accent1"/>
                  </a:lnRef>
                  <a:fillRef idx="0">
                    <a:schemeClr val="accent1"/>
                  </a:fillRef>
                  <a:effectRef idx="0">
                    <a:schemeClr val="accent1"/>
                  </a:effectRef>
                  <a:fontRef idx="minor">
                    <a:schemeClr val="tx1"/>
                  </a:fontRef>
                </p:style>
              </p:cxnSp>
              <p:sp>
                <p:nvSpPr>
                  <p:cNvPr id="723" name="Oval 722"/>
                  <p:cNvSpPr/>
                  <p:nvPr/>
                </p:nvSpPr>
                <p:spPr>
                  <a:xfrm>
                    <a:off x="13190405" y="5113544"/>
                    <a:ext cx="197073" cy="197073"/>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24" name="Oval 723"/>
                  <p:cNvSpPr/>
                  <p:nvPr/>
                </p:nvSpPr>
                <p:spPr>
                  <a:xfrm>
                    <a:off x="12062315" y="3985454"/>
                    <a:ext cx="2453252" cy="2453252"/>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5" name="Straight Connector 724"/>
                  <p:cNvCxnSpPr>
                    <a:stCxn id="724" idx="7"/>
                    <a:endCxn id="723" idx="7"/>
                  </p:cNvCxnSpPr>
                  <p:nvPr/>
                </p:nvCxnSpPr>
                <p:spPr>
                  <a:xfrm flipH="1">
                    <a:off x="13358617" y="4344724"/>
                    <a:ext cx="797680" cy="797681"/>
                  </a:xfrm>
                  <a:prstGeom prst="line">
                    <a:avLst/>
                  </a:prstGeom>
                  <a:ln>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a:stCxn id="724" idx="1"/>
                    <a:endCxn id="723" idx="1"/>
                  </p:cNvCxnSpPr>
                  <p:nvPr/>
                </p:nvCxnSpPr>
                <p:spPr>
                  <a:xfrm>
                    <a:off x="12421585" y="4344724"/>
                    <a:ext cx="797681" cy="797681"/>
                  </a:xfrm>
                  <a:prstGeom prst="line">
                    <a:avLst/>
                  </a:prstGeom>
                  <a:ln>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a:stCxn id="724" idx="3"/>
                    <a:endCxn id="723" idx="3"/>
                  </p:cNvCxnSpPr>
                  <p:nvPr/>
                </p:nvCxnSpPr>
                <p:spPr>
                  <a:xfrm flipV="1">
                    <a:off x="12421585" y="5281756"/>
                    <a:ext cx="797681" cy="797680"/>
                  </a:xfrm>
                  <a:prstGeom prst="line">
                    <a:avLst/>
                  </a:prstGeom>
                  <a:ln>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a:stCxn id="723" idx="5"/>
                    <a:endCxn id="724" idx="5"/>
                  </p:cNvCxnSpPr>
                  <p:nvPr/>
                </p:nvCxnSpPr>
                <p:spPr>
                  <a:xfrm>
                    <a:off x="13358617" y="5281756"/>
                    <a:ext cx="797680" cy="797680"/>
                  </a:xfrm>
                  <a:prstGeom prst="line">
                    <a:avLst/>
                  </a:prstGeom>
                  <a:ln>
                    <a:solidFill>
                      <a:srgbClr val="7030A0"/>
                    </a:solidFill>
                    <a:prstDash val="sysDot"/>
                  </a:ln>
                </p:spPr>
                <p:style>
                  <a:lnRef idx="1">
                    <a:schemeClr val="accent1"/>
                  </a:lnRef>
                  <a:fillRef idx="0">
                    <a:schemeClr val="accent1"/>
                  </a:fillRef>
                  <a:effectRef idx="0">
                    <a:schemeClr val="accent1"/>
                  </a:effectRef>
                  <a:fontRef idx="minor">
                    <a:schemeClr val="tx1"/>
                  </a:fontRef>
                </p:style>
              </p:cxnSp>
            </p:grpSp>
            <p:sp>
              <p:nvSpPr>
                <p:cNvPr id="716" name="TextBox 715"/>
                <p:cNvSpPr txBox="1"/>
                <p:nvPr/>
              </p:nvSpPr>
              <p:spPr>
                <a:xfrm>
                  <a:off x="11600677" y="2792853"/>
                  <a:ext cx="4572000" cy="830997"/>
                </a:xfrm>
                <a:prstGeom prst="rect">
                  <a:avLst/>
                </a:prstGeom>
                <a:noFill/>
              </p:spPr>
              <p:txBody>
                <a:bodyPr wrap="square" rtlCol="0">
                  <a:spAutoFit/>
                </a:bodyPr>
                <a:lstStyle/>
                <a:p>
                  <a:pPr algn="ctr"/>
                  <a:r>
                    <a:rPr lang="en-US" sz="4800" b="1" dirty="0" smtClean="0"/>
                    <a:t>Step 2</a:t>
                  </a:r>
                  <a:endParaRPr lang="en-US" sz="4800" b="1" dirty="0"/>
                </a:p>
              </p:txBody>
            </p:sp>
            <p:sp>
              <p:nvSpPr>
                <p:cNvPr id="717" name="TextBox 716"/>
                <p:cNvSpPr txBox="1"/>
                <p:nvPr/>
              </p:nvSpPr>
              <p:spPr>
                <a:xfrm>
                  <a:off x="11571156" y="8228776"/>
                  <a:ext cx="4572000" cy="1015663"/>
                </a:xfrm>
                <a:prstGeom prst="rect">
                  <a:avLst/>
                </a:prstGeom>
                <a:noFill/>
              </p:spPr>
              <p:txBody>
                <a:bodyPr wrap="square" rtlCol="0">
                  <a:spAutoFit/>
                </a:bodyPr>
                <a:lstStyle/>
                <a:p>
                  <a:pPr algn="ctr"/>
                  <a:r>
                    <a:rPr lang="en-US" sz="2000" dirty="0" smtClean="0"/>
                    <a:t>Using that coordinate system create a polygon or circle with the given </a:t>
                  </a:r>
                  <a:r>
                    <a:rPr lang="en-US" sz="2000" dirty="0" smtClean="0">
                      <a:solidFill>
                        <a:schemeClr val="accent2">
                          <a:lumMod val="75000"/>
                        </a:schemeClr>
                      </a:solidFill>
                    </a:rPr>
                    <a:t>radius</a:t>
                  </a:r>
                  <a:r>
                    <a:rPr lang="en-US" sz="2000" dirty="0" smtClean="0"/>
                    <a:t> and </a:t>
                  </a:r>
                  <a:r>
                    <a:rPr lang="en-US" sz="2000" dirty="0" smtClean="0">
                      <a:solidFill>
                        <a:srgbClr val="A162D0"/>
                      </a:solidFill>
                    </a:rPr>
                    <a:t>color</a:t>
                  </a:r>
                  <a:endParaRPr lang="en-US" sz="2000" dirty="0">
                    <a:solidFill>
                      <a:srgbClr val="A162D0"/>
                    </a:solidFill>
                  </a:endParaRPr>
                </a:p>
              </p:txBody>
            </p:sp>
          </p:grpSp>
          <p:grpSp>
            <p:nvGrpSpPr>
              <p:cNvPr id="670" name="Group 669"/>
              <p:cNvGrpSpPr/>
              <p:nvPr/>
            </p:nvGrpSpPr>
            <p:grpSpPr>
              <a:xfrm>
                <a:off x="16815629" y="2783495"/>
                <a:ext cx="4587373" cy="6128638"/>
                <a:chOff x="16755803" y="2799334"/>
                <a:chExt cx="4587373" cy="6128638"/>
              </a:xfrm>
            </p:grpSpPr>
            <p:grpSp>
              <p:nvGrpSpPr>
                <p:cNvPr id="692" name="Group 691"/>
                <p:cNvGrpSpPr/>
                <p:nvPr/>
              </p:nvGrpSpPr>
              <p:grpSpPr>
                <a:xfrm>
                  <a:off x="16770146" y="3610409"/>
                  <a:ext cx="4572000" cy="4572000"/>
                  <a:chOff x="15896659" y="2967036"/>
                  <a:chExt cx="4572000" cy="4572000"/>
                </a:xfrm>
              </p:grpSpPr>
              <p:sp>
                <p:nvSpPr>
                  <p:cNvPr id="695" name="Rectangle 694"/>
                  <p:cNvSpPr/>
                  <p:nvPr/>
                </p:nvSpPr>
                <p:spPr>
                  <a:xfrm>
                    <a:off x="15896659" y="2967036"/>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6" name="Group 695"/>
                  <p:cNvGrpSpPr/>
                  <p:nvPr/>
                </p:nvGrpSpPr>
                <p:grpSpPr>
                  <a:xfrm>
                    <a:off x="16043886" y="6020387"/>
                    <a:ext cx="1411903" cy="1416198"/>
                    <a:chOff x="1625937" y="3784871"/>
                    <a:chExt cx="1411903" cy="1416198"/>
                  </a:xfrm>
                </p:grpSpPr>
                <p:cxnSp>
                  <p:nvCxnSpPr>
                    <p:cNvPr id="711" name="Straight Arrow Connector 710"/>
                    <p:cNvCxnSpPr/>
                    <p:nvPr/>
                  </p:nvCxnSpPr>
                  <p:spPr>
                    <a:xfrm flipV="1">
                      <a:off x="2123440" y="3784871"/>
                      <a:ext cx="0" cy="914400"/>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712" name="Straight Arrow Connector 711"/>
                    <p:cNvCxnSpPr/>
                    <p:nvPr/>
                  </p:nvCxnSpPr>
                  <p:spPr>
                    <a:xfrm flipH="1">
                      <a:off x="1625937" y="4703567"/>
                      <a:ext cx="497502" cy="49750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p:nvPr/>
                  </p:nvCxnSpPr>
                  <p:spPr>
                    <a:xfrm flipV="1">
                      <a:off x="2123440" y="4692697"/>
                      <a:ext cx="914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4" name="Oval 713"/>
                    <p:cNvSpPr/>
                    <p:nvPr/>
                  </p:nvSpPr>
                  <p:spPr>
                    <a:xfrm>
                      <a:off x="2058669" y="4627926"/>
                      <a:ext cx="129540" cy="12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7" name="Group 696"/>
                  <p:cNvGrpSpPr/>
                  <p:nvPr/>
                </p:nvGrpSpPr>
                <p:grpSpPr>
                  <a:xfrm>
                    <a:off x="19147005" y="3216017"/>
                    <a:ext cx="1025507" cy="979083"/>
                    <a:chOff x="4200526" y="3037332"/>
                    <a:chExt cx="734186" cy="700950"/>
                  </a:xfrm>
                </p:grpSpPr>
                <p:cxnSp>
                  <p:nvCxnSpPr>
                    <p:cNvPr id="707" name="Straight Connector 706"/>
                    <p:cNvCxnSpPr>
                      <a:cxnSpLocks noChangeAspect="1"/>
                    </p:cNvCxnSpPr>
                    <p:nvPr/>
                  </p:nvCxnSpPr>
                  <p:spPr>
                    <a:xfrm flipH="1">
                      <a:off x="4434840" y="3133344"/>
                      <a:ext cx="454152" cy="13607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a:cxnSpLocks noChangeAspect="1"/>
                    </p:cNvCxnSpPr>
                    <p:nvPr/>
                  </p:nvCxnSpPr>
                  <p:spPr>
                    <a:xfrm flipH="1">
                      <a:off x="4670830" y="3133344"/>
                      <a:ext cx="218163" cy="4251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09" name="Arc 708"/>
                    <p:cNvSpPr/>
                    <p:nvPr/>
                  </p:nvSpPr>
                  <p:spPr>
                    <a:xfrm rot="10800000">
                      <a:off x="4529328" y="3037332"/>
                      <a:ext cx="405384" cy="405384"/>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10" name="Straight Arrow Connector 709"/>
                    <p:cNvCxnSpPr/>
                    <p:nvPr/>
                  </p:nvCxnSpPr>
                  <p:spPr>
                    <a:xfrm flipH="1">
                      <a:off x="4200526" y="3409950"/>
                      <a:ext cx="370037" cy="32833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698" name="Freeform 697"/>
                  <p:cNvSpPr/>
                  <p:nvPr/>
                </p:nvSpPr>
                <p:spPr>
                  <a:xfrm rot="20400602">
                    <a:off x="17353302" y="4525097"/>
                    <a:ext cx="339180" cy="451527"/>
                  </a:xfrm>
                  <a:custGeom>
                    <a:avLst/>
                    <a:gdLst>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1295400 w 2465070"/>
                      <a:gd name="connsiteY5" fmla="*/ 2434590 h 2442210"/>
                      <a:gd name="connsiteX6" fmla="*/ 2103120 w 2465070"/>
                      <a:gd name="connsiteY6" fmla="*/ 2091690 h 2442210"/>
                      <a:gd name="connsiteX7" fmla="*/ 2465070 w 2465070"/>
                      <a:gd name="connsiteY7" fmla="*/ 1226820 h 2442210"/>
                      <a:gd name="connsiteX8" fmla="*/ 2103120 w 2465070"/>
                      <a:gd name="connsiteY8" fmla="*/ 365760 h 2442210"/>
                      <a:gd name="connsiteX9" fmla="*/ 1238250 w 2465070"/>
                      <a:gd name="connsiteY9" fmla="*/ 0 h 2442210"/>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2103120 w 2465070"/>
                      <a:gd name="connsiteY5" fmla="*/ 2091690 h 2442210"/>
                      <a:gd name="connsiteX6" fmla="*/ 2465070 w 2465070"/>
                      <a:gd name="connsiteY6" fmla="*/ 1226820 h 2442210"/>
                      <a:gd name="connsiteX7" fmla="*/ 2103120 w 2465070"/>
                      <a:gd name="connsiteY7" fmla="*/ 365760 h 2442210"/>
                      <a:gd name="connsiteX8" fmla="*/ 1238250 w 2465070"/>
                      <a:gd name="connsiteY8" fmla="*/ 0 h 2442210"/>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2103120 w 2465070"/>
                      <a:gd name="connsiteY5" fmla="*/ 2091690 h 2442210"/>
                      <a:gd name="connsiteX6" fmla="*/ 2465070 w 2465070"/>
                      <a:gd name="connsiteY6" fmla="*/ 1226820 h 2442210"/>
                      <a:gd name="connsiteX7" fmla="*/ 2318890 w 2465070"/>
                      <a:gd name="connsiteY7" fmla="*/ 524469 h 2442210"/>
                      <a:gd name="connsiteX8" fmla="*/ 1238250 w 2465070"/>
                      <a:gd name="connsiteY8" fmla="*/ 0 h 2442210"/>
                      <a:gd name="connsiteX0" fmla="*/ 1523191 w 2465070"/>
                      <a:gd name="connsiteY0" fmla="*/ 0 h 2305984"/>
                      <a:gd name="connsiteX1" fmla="*/ 373380 w 2465070"/>
                      <a:gd name="connsiteY1" fmla="*/ 221914 h 2305984"/>
                      <a:gd name="connsiteX2" fmla="*/ 0 w 2465070"/>
                      <a:gd name="connsiteY2" fmla="*/ 1086784 h 2305984"/>
                      <a:gd name="connsiteX3" fmla="*/ 373380 w 2465070"/>
                      <a:gd name="connsiteY3" fmla="*/ 1963084 h 2305984"/>
                      <a:gd name="connsiteX4" fmla="*/ 1242060 w 2465070"/>
                      <a:gd name="connsiteY4" fmla="*/ 2305984 h 2305984"/>
                      <a:gd name="connsiteX5" fmla="*/ 2103120 w 2465070"/>
                      <a:gd name="connsiteY5" fmla="*/ 1955464 h 2305984"/>
                      <a:gd name="connsiteX6" fmla="*/ 2465070 w 2465070"/>
                      <a:gd name="connsiteY6" fmla="*/ 1090594 h 2305984"/>
                      <a:gd name="connsiteX7" fmla="*/ 2318890 w 2465070"/>
                      <a:gd name="connsiteY7" fmla="*/ 388243 h 2305984"/>
                      <a:gd name="connsiteX8" fmla="*/ 1523191 w 2465070"/>
                      <a:gd name="connsiteY8" fmla="*/ 0 h 2305984"/>
                      <a:gd name="connsiteX0" fmla="*/ 1523191 w 2551723"/>
                      <a:gd name="connsiteY0" fmla="*/ 0 h 2305984"/>
                      <a:gd name="connsiteX1" fmla="*/ 373380 w 2551723"/>
                      <a:gd name="connsiteY1" fmla="*/ 221914 h 2305984"/>
                      <a:gd name="connsiteX2" fmla="*/ 0 w 2551723"/>
                      <a:gd name="connsiteY2" fmla="*/ 1086784 h 2305984"/>
                      <a:gd name="connsiteX3" fmla="*/ 373380 w 2551723"/>
                      <a:gd name="connsiteY3" fmla="*/ 1963084 h 2305984"/>
                      <a:gd name="connsiteX4" fmla="*/ 1242060 w 2551723"/>
                      <a:gd name="connsiteY4" fmla="*/ 2305984 h 2305984"/>
                      <a:gd name="connsiteX5" fmla="*/ 2103120 w 2551723"/>
                      <a:gd name="connsiteY5" fmla="*/ 1955464 h 2305984"/>
                      <a:gd name="connsiteX6" fmla="*/ 2551720 w 2551723"/>
                      <a:gd name="connsiteY6" fmla="*/ 1232588 h 2305984"/>
                      <a:gd name="connsiteX7" fmla="*/ 2318890 w 2551723"/>
                      <a:gd name="connsiteY7" fmla="*/ 388243 h 2305984"/>
                      <a:gd name="connsiteX8" fmla="*/ 1523191 w 2551723"/>
                      <a:gd name="connsiteY8" fmla="*/ 0 h 2305984"/>
                      <a:gd name="connsiteX0" fmla="*/ 1523191 w 2551717"/>
                      <a:gd name="connsiteY0" fmla="*/ 0 h 2305984"/>
                      <a:gd name="connsiteX1" fmla="*/ 438853 w 2551717"/>
                      <a:gd name="connsiteY1" fmla="*/ 206498 h 2305984"/>
                      <a:gd name="connsiteX2" fmla="*/ 0 w 2551717"/>
                      <a:gd name="connsiteY2" fmla="*/ 1086784 h 2305984"/>
                      <a:gd name="connsiteX3" fmla="*/ 373380 w 2551717"/>
                      <a:gd name="connsiteY3" fmla="*/ 1963084 h 2305984"/>
                      <a:gd name="connsiteX4" fmla="*/ 1242060 w 2551717"/>
                      <a:gd name="connsiteY4" fmla="*/ 2305984 h 2305984"/>
                      <a:gd name="connsiteX5" fmla="*/ 2103120 w 2551717"/>
                      <a:gd name="connsiteY5" fmla="*/ 1955464 h 2305984"/>
                      <a:gd name="connsiteX6" fmla="*/ 2551720 w 2551717"/>
                      <a:gd name="connsiteY6" fmla="*/ 1232588 h 2305984"/>
                      <a:gd name="connsiteX7" fmla="*/ 2318890 w 2551717"/>
                      <a:gd name="connsiteY7" fmla="*/ 388243 h 2305984"/>
                      <a:gd name="connsiteX8" fmla="*/ 1523191 w 2551717"/>
                      <a:gd name="connsiteY8" fmla="*/ 0 h 2305984"/>
                      <a:gd name="connsiteX0" fmla="*/ 1523191 w 2551723"/>
                      <a:gd name="connsiteY0" fmla="*/ 0 h 2305984"/>
                      <a:gd name="connsiteX1" fmla="*/ 438853 w 2551723"/>
                      <a:gd name="connsiteY1" fmla="*/ 206498 h 2305984"/>
                      <a:gd name="connsiteX2" fmla="*/ 0 w 2551723"/>
                      <a:gd name="connsiteY2" fmla="*/ 1086784 h 2305984"/>
                      <a:gd name="connsiteX3" fmla="*/ 373380 w 2551723"/>
                      <a:gd name="connsiteY3" fmla="*/ 1963084 h 2305984"/>
                      <a:gd name="connsiteX4" fmla="*/ 1242060 w 2551723"/>
                      <a:gd name="connsiteY4" fmla="*/ 2305984 h 2305984"/>
                      <a:gd name="connsiteX5" fmla="*/ 1995215 w 2551723"/>
                      <a:gd name="connsiteY5" fmla="*/ 2008141 h 2305984"/>
                      <a:gd name="connsiteX6" fmla="*/ 2551720 w 2551723"/>
                      <a:gd name="connsiteY6" fmla="*/ 1232588 h 2305984"/>
                      <a:gd name="connsiteX7" fmla="*/ 2318890 w 2551723"/>
                      <a:gd name="connsiteY7" fmla="*/ 388243 h 2305984"/>
                      <a:gd name="connsiteX8" fmla="*/ 1523191 w 2551723"/>
                      <a:gd name="connsiteY8" fmla="*/ 0 h 2305984"/>
                      <a:gd name="connsiteX0" fmla="*/ 1523191 w 2551717"/>
                      <a:gd name="connsiteY0" fmla="*/ 0 h 2305984"/>
                      <a:gd name="connsiteX1" fmla="*/ 438853 w 2551717"/>
                      <a:gd name="connsiteY1" fmla="*/ 206498 h 2305984"/>
                      <a:gd name="connsiteX2" fmla="*/ 0 w 2551717"/>
                      <a:gd name="connsiteY2" fmla="*/ 1086784 h 2305984"/>
                      <a:gd name="connsiteX3" fmla="*/ 373380 w 2551717"/>
                      <a:gd name="connsiteY3" fmla="*/ 1963084 h 2305984"/>
                      <a:gd name="connsiteX4" fmla="*/ 1242060 w 2551717"/>
                      <a:gd name="connsiteY4" fmla="*/ 2305984 h 2305984"/>
                      <a:gd name="connsiteX5" fmla="*/ 1676112 w 2551717"/>
                      <a:gd name="connsiteY5" fmla="*/ 2135325 h 2305984"/>
                      <a:gd name="connsiteX6" fmla="*/ 2551720 w 2551717"/>
                      <a:gd name="connsiteY6" fmla="*/ 1232588 h 2305984"/>
                      <a:gd name="connsiteX7" fmla="*/ 2318890 w 2551717"/>
                      <a:gd name="connsiteY7" fmla="*/ 388243 h 2305984"/>
                      <a:gd name="connsiteX8" fmla="*/ 1523191 w 2551717"/>
                      <a:gd name="connsiteY8" fmla="*/ 0 h 2305984"/>
                      <a:gd name="connsiteX0" fmla="*/ 1523191 w 2551723"/>
                      <a:gd name="connsiteY0" fmla="*/ 0 h 2228228"/>
                      <a:gd name="connsiteX1" fmla="*/ 438853 w 2551723"/>
                      <a:gd name="connsiteY1" fmla="*/ 206498 h 2228228"/>
                      <a:gd name="connsiteX2" fmla="*/ 0 w 2551723"/>
                      <a:gd name="connsiteY2" fmla="*/ 1086784 h 2228228"/>
                      <a:gd name="connsiteX3" fmla="*/ 373380 w 2551723"/>
                      <a:gd name="connsiteY3" fmla="*/ 1963084 h 2228228"/>
                      <a:gd name="connsiteX4" fmla="*/ 1029972 w 2551723"/>
                      <a:gd name="connsiteY4" fmla="*/ 2228226 h 2228228"/>
                      <a:gd name="connsiteX5" fmla="*/ 1676112 w 2551723"/>
                      <a:gd name="connsiteY5" fmla="*/ 2135325 h 2228228"/>
                      <a:gd name="connsiteX6" fmla="*/ 2551720 w 2551723"/>
                      <a:gd name="connsiteY6" fmla="*/ 1232588 h 2228228"/>
                      <a:gd name="connsiteX7" fmla="*/ 2318890 w 2551723"/>
                      <a:gd name="connsiteY7" fmla="*/ 388243 h 2228228"/>
                      <a:gd name="connsiteX8" fmla="*/ 1523191 w 2551723"/>
                      <a:gd name="connsiteY8" fmla="*/ 0 h 2228228"/>
                      <a:gd name="connsiteX0" fmla="*/ 1523191 w 2551717"/>
                      <a:gd name="connsiteY0" fmla="*/ 0 h 2228224"/>
                      <a:gd name="connsiteX1" fmla="*/ 438853 w 2551717"/>
                      <a:gd name="connsiteY1" fmla="*/ 206498 h 2228224"/>
                      <a:gd name="connsiteX2" fmla="*/ 0 w 2551717"/>
                      <a:gd name="connsiteY2" fmla="*/ 1086784 h 2228224"/>
                      <a:gd name="connsiteX3" fmla="*/ 373380 w 2551717"/>
                      <a:gd name="connsiteY3" fmla="*/ 1963084 h 2228224"/>
                      <a:gd name="connsiteX4" fmla="*/ 1029972 w 2551717"/>
                      <a:gd name="connsiteY4" fmla="*/ 2228226 h 2228224"/>
                      <a:gd name="connsiteX5" fmla="*/ 1676112 w 2551717"/>
                      <a:gd name="connsiteY5" fmla="*/ 2135325 h 2228224"/>
                      <a:gd name="connsiteX6" fmla="*/ 2551720 w 2551717"/>
                      <a:gd name="connsiteY6" fmla="*/ 1232588 h 2228224"/>
                      <a:gd name="connsiteX7" fmla="*/ 2187949 w 2551717"/>
                      <a:gd name="connsiteY7" fmla="*/ 331052 h 2228224"/>
                      <a:gd name="connsiteX8" fmla="*/ 1523191 w 2551717"/>
                      <a:gd name="connsiteY8" fmla="*/ 0 h 2228224"/>
                      <a:gd name="connsiteX0" fmla="*/ 1523191 w 2557247"/>
                      <a:gd name="connsiteY0" fmla="*/ 0 h 2228228"/>
                      <a:gd name="connsiteX1" fmla="*/ 438853 w 2557247"/>
                      <a:gd name="connsiteY1" fmla="*/ 206498 h 2228228"/>
                      <a:gd name="connsiteX2" fmla="*/ 0 w 2557247"/>
                      <a:gd name="connsiteY2" fmla="*/ 1086784 h 2228228"/>
                      <a:gd name="connsiteX3" fmla="*/ 373380 w 2557247"/>
                      <a:gd name="connsiteY3" fmla="*/ 1963084 h 2228228"/>
                      <a:gd name="connsiteX4" fmla="*/ 1029972 w 2557247"/>
                      <a:gd name="connsiteY4" fmla="*/ 2228226 h 2228228"/>
                      <a:gd name="connsiteX5" fmla="*/ 1676112 w 2557247"/>
                      <a:gd name="connsiteY5" fmla="*/ 2135325 h 2228228"/>
                      <a:gd name="connsiteX6" fmla="*/ 2557248 w 2557247"/>
                      <a:gd name="connsiteY6" fmla="*/ 1265999 h 2228228"/>
                      <a:gd name="connsiteX7" fmla="*/ 2187949 w 2557247"/>
                      <a:gd name="connsiteY7" fmla="*/ 331052 h 2228228"/>
                      <a:gd name="connsiteX8" fmla="*/ 1523191 w 2557247"/>
                      <a:gd name="connsiteY8" fmla="*/ 0 h 2228228"/>
                      <a:gd name="connsiteX0" fmla="*/ 1364564 w 2557247"/>
                      <a:gd name="connsiteY0" fmla="*/ -2 h 2188402"/>
                      <a:gd name="connsiteX1" fmla="*/ 438853 w 2557247"/>
                      <a:gd name="connsiteY1" fmla="*/ 166676 h 2188402"/>
                      <a:gd name="connsiteX2" fmla="*/ 0 w 2557247"/>
                      <a:gd name="connsiteY2" fmla="*/ 1046962 h 2188402"/>
                      <a:gd name="connsiteX3" fmla="*/ 373380 w 2557247"/>
                      <a:gd name="connsiteY3" fmla="*/ 1923262 h 2188402"/>
                      <a:gd name="connsiteX4" fmla="*/ 1029972 w 2557247"/>
                      <a:gd name="connsiteY4" fmla="*/ 2188404 h 2188402"/>
                      <a:gd name="connsiteX5" fmla="*/ 1676112 w 2557247"/>
                      <a:gd name="connsiteY5" fmla="*/ 2095503 h 2188402"/>
                      <a:gd name="connsiteX6" fmla="*/ 2557248 w 2557247"/>
                      <a:gd name="connsiteY6" fmla="*/ 1226177 h 2188402"/>
                      <a:gd name="connsiteX7" fmla="*/ 2187949 w 2557247"/>
                      <a:gd name="connsiteY7" fmla="*/ 291230 h 2188402"/>
                      <a:gd name="connsiteX8" fmla="*/ 1364564 w 2557247"/>
                      <a:gd name="connsiteY8" fmla="*/ -2 h 2188402"/>
                      <a:gd name="connsiteX0" fmla="*/ 1364564 w 2557247"/>
                      <a:gd name="connsiteY0" fmla="*/ 2 h 2188410"/>
                      <a:gd name="connsiteX1" fmla="*/ 438853 w 2557247"/>
                      <a:gd name="connsiteY1" fmla="*/ 166680 h 2188410"/>
                      <a:gd name="connsiteX2" fmla="*/ 0 w 2557247"/>
                      <a:gd name="connsiteY2" fmla="*/ 1046966 h 2188410"/>
                      <a:gd name="connsiteX3" fmla="*/ 373380 w 2557247"/>
                      <a:gd name="connsiteY3" fmla="*/ 1923266 h 2188410"/>
                      <a:gd name="connsiteX4" fmla="*/ 1029972 w 2557247"/>
                      <a:gd name="connsiteY4" fmla="*/ 2188408 h 2188410"/>
                      <a:gd name="connsiteX5" fmla="*/ 1676112 w 2557247"/>
                      <a:gd name="connsiteY5" fmla="*/ 2095507 h 2188410"/>
                      <a:gd name="connsiteX6" fmla="*/ 2557248 w 2557247"/>
                      <a:gd name="connsiteY6" fmla="*/ 1226181 h 2188410"/>
                      <a:gd name="connsiteX7" fmla="*/ 1955529 w 2557247"/>
                      <a:gd name="connsiteY7" fmla="*/ 472389 h 2188410"/>
                      <a:gd name="connsiteX8" fmla="*/ 1364564 w 2557247"/>
                      <a:gd name="connsiteY8" fmla="*/ 2 h 2188410"/>
                      <a:gd name="connsiteX0" fmla="*/ 1367293 w 2557247"/>
                      <a:gd name="connsiteY0" fmla="*/ 26062 h 2021726"/>
                      <a:gd name="connsiteX1" fmla="*/ 438853 w 2557247"/>
                      <a:gd name="connsiteY1" fmla="*/ 0 h 2021726"/>
                      <a:gd name="connsiteX2" fmla="*/ 0 w 2557247"/>
                      <a:gd name="connsiteY2" fmla="*/ 880286 h 2021726"/>
                      <a:gd name="connsiteX3" fmla="*/ 373380 w 2557247"/>
                      <a:gd name="connsiteY3" fmla="*/ 1756586 h 2021726"/>
                      <a:gd name="connsiteX4" fmla="*/ 1029972 w 2557247"/>
                      <a:gd name="connsiteY4" fmla="*/ 2021728 h 2021726"/>
                      <a:gd name="connsiteX5" fmla="*/ 1676112 w 2557247"/>
                      <a:gd name="connsiteY5" fmla="*/ 1928827 h 2021726"/>
                      <a:gd name="connsiteX6" fmla="*/ 2557248 w 2557247"/>
                      <a:gd name="connsiteY6" fmla="*/ 1059501 h 2021726"/>
                      <a:gd name="connsiteX7" fmla="*/ 1955529 w 2557247"/>
                      <a:gd name="connsiteY7" fmla="*/ 305709 h 2021726"/>
                      <a:gd name="connsiteX8" fmla="*/ 1367293 w 2557247"/>
                      <a:gd name="connsiteY8" fmla="*/ 26062 h 2021726"/>
                      <a:gd name="connsiteX0" fmla="*/ 1367293 w 2283333"/>
                      <a:gd name="connsiteY0" fmla="*/ 26062 h 2021730"/>
                      <a:gd name="connsiteX1" fmla="*/ 438853 w 2283333"/>
                      <a:gd name="connsiteY1" fmla="*/ 0 h 2021730"/>
                      <a:gd name="connsiteX2" fmla="*/ 0 w 2283333"/>
                      <a:gd name="connsiteY2" fmla="*/ 880286 h 2021730"/>
                      <a:gd name="connsiteX3" fmla="*/ 373380 w 2283333"/>
                      <a:gd name="connsiteY3" fmla="*/ 1756586 h 2021730"/>
                      <a:gd name="connsiteX4" fmla="*/ 1029972 w 2283333"/>
                      <a:gd name="connsiteY4" fmla="*/ 2021728 h 2021730"/>
                      <a:gd name="connsiteX5" fmla="*/ 1676112 w 2283333"/>
                      <a:gd name="connsiteY5" fmla="*/ 1928827 h 2021730"/>
                      <a:gd name="connsiteX6" fmla="*/ 2283332 w 2283333"/>
                      <a:gd name="connsiteY6" fmla="*/ 1166127 h 2021730"/>
                      <a:gd name="connsiteX7" fmla="*/ 1955529 w 2283333"/>
                      <a:gd name="connsiteY7" fmla="*/ 305709 h 2021730"/>
                      <a:gd name="connsiteX8" fmla="*/ 1367293 w 2283333"/>
                      <a:gd name="connsiteY8" fmla="*/ 26062 h 2021730"/>
                      <a:gd name="connsiteX0" fmla="*/ 1367293 w 2283333"/>
                      <a:gd name="connsiteY0" fmla="*/ 26062 h 2021726"/>
                      <a:gd name="connsiteX1" fmla="*/ 438853 w 2283333"/>
                      <a:gd name="connsiteY1" fmla="*/ 0 h 2021726"/>
                      <a:gd name="connsiteX2" fmla="*/ 0 w 2283333"/>
                      <a:gd name="connsiteY2" fmla="*/ 880286 h 2021726"/>
                      <a:gd name="connsiteX3" fmla="*/ 373380 w 2283333"/>
                      <a:gd name="connsiteY3" fmla="*/ 1756586 h 2021726"/>
                      <a:gd name="connsiteX4" fmla="*/ 1029972 w 2283333"/>
                      <a:gd name="connsiteY4" fmla="*/ 2021728 h 2021726"/>
                      <a:gd name="connsiteX5" fmla="*/ 1609724 w 2283333"/>
                      <a:gd name="connsiteY5" fmla="*/ 1879995 h 2021726"/>
                      <a:gd name="connsiteX6" fmla="*/ 2283332 w 2283333"/>
                      <a:gd name="connsiteY6" fmla="*/ 1166127 h 2021726"/>
                      <a:gd name="connsiteX7" fmla="*/ 1955529 w 2283333"/>
                      <a:gd name="connsiteY7" fmla="*/ 305709 h 2021726"/>
                      <a:gd name="connsiteX8" fmla="*/ 1367293 w 2283333"/>
                      <a:gd name="connsiteY8" fmla="*/ 26062 h 2021726"/>
                      <a:gd name="connsiteX0" fmla="*/ 1367293 w 2283333"/>
                      <a:gd name="connsiteY0" fmla="*/ 26062 h 1992172"/>
                      <a:gd name="connsiteX1" fmla="*/ 438853 w 2283333"/>
                      <a:gd name="connsiteY1" fmla="*/ 0 h 1992172"/>
                      <a:gd name="connsiteX2" fmla="*/ 0 w 2283333"/>
                      <a:gd name="connsiteY2" fmla="*/ 880286 h 1992172"/>
                      <a:gd name="connsiteX3" fmla="*/ 373380 w 2283333"/>
                      <a:gd name="connsiteY3" fmla="*/ 1756586 h 1992172"/>
                      <a:gd name="connsiteX4" fmla="*/ 976492 w 2283333"/>
                      <a:gd name="connsiteY4" fmla="*/ 1992170 h 1992172"/>
                      <a:gd name="connsiteX5" fmla="*/ 1609724 w 2283333"/>
                      <a:gd name="connsiteY5" fmla="*/ 1879995 h 1992172"/>
                      <a:gd name="connsiteX6" fmla="*/ 2283332 w 2283333"/>
                      <a:gd name="connsiteY6" fmla="*/ 1166127 h 1992172"/>
                      <a:gd name="connsiteX7" fmla="*/ 1955529 w 2283333"/>
                      <a:gd name="connsiteY7" fmla="*/ 305709 h 1992172"/>
                      <a:gd name="connsiteX8" fmla="*/ 1367293 w 2283333"/>
                      <a:gd name="connsiteY8" fmla="*/ 26062 h 1992172"/>
                      <a:gd name="connsiteX0" fmla="*/ 1367293 w 2283333"/>
                      <a:gd name="connsiteY0" fmla="*/ 26062 h 1992168"/>
                      <a:gd name="connsiteX1" fmla="*/ 438853 w 2283333"/>
                      <a:gd name="connsiteY1" fmla="*/ 0 h 1992168"/>
                      <a:gd name="connsiteX2" fmla="*/ 0 w 2283333"/>
                      <a:gd name="connsiteY2" fmla="*/ 880286 h 1992168"/>
                      <a:gd name="connsiteX3" fmla="*/ 373380 w 2283333"/>
                      <a:gd name="connsiteY3" fmla="*/ 1756586 h 1992168"/>
                      <a:gd name="connsiteX4" fmla="*/ 976492 w 2283333"/>
                      <a:gd name="connsiteY4" fmla="*/ 1992170 h 1992168"/>
                      <a:gd name="connsiteX5" fmla="*/ 1609724 w 2283333"/>
                      <a:gd name="connsiteY5" fmla="*/ 1879995 h 1992168"/>
                      <a:gd name="connsiteX6" fmla="*/ 2283332 w 2283333"/>
                      <a:gd name="connsiteY6" fmla="*/ 1166127 h 1992168"/>
                      <a:gd name="connsiteX7" fmla="*/ 1831936 w 2283333"/>
                      <a:gd name="connsiteY7" fmla="*/ 410419 h 1992168"/>
                      <a:gd name="connsiteX8" fmla="*/ 1367293 w 2283333"/>
                      <a:gd name="connsiteY8" fmla="*/ 26062 h 1992168"/>
                      <a:gd name="connsiteX0" fmla="*/ 1271351 w 2283333"/>
                      <a:gd name="connsiteY0" fmla="*/ 209796 h 1992172"/>
                      <a:gd name="connsiteX1" fmla="*/ 438853 w 2283333"/>
                      <a:gd name="connsiteY1" fmla="*/ 0 h 1992172"/>
                      <a:gd name="connsiteX2" fmla="*/ 0 w 2283333"/>
                      <a:gd name="connsiteY2" fmla="*/ 880286 h 1992172"/>
                      <a:gd name="connsiteX3" fmla="*/ 373380 w 2283333"/>
                      <a:gd name="connsiteY3" fmla="*/ 1756586 h 1992172"/>
                      <a:gd name="connsiteX4" fmla="*/ 976492 w 2283333"/>
                      <a:gd name="connsiteY4" fmla="*/ 1992170 h 1992172"/>
                      <a:gd name="connsiteX5" fmla="*/ 1609724 w 2283333"/>
                      <a:gd name="connsiteY5" fmla="*/ 1879995 h 1992172"/>
                      <a:gd name="connsiteX6" fmla="*/ 2283332 w 2283333"/>
                      <a:gd name="connsiteY6" fmla="*/ 1166127 h 1992172"/>
                      <a:gd name="connsiteX7" fmla="*/ 1831936 w 2283333"/>
                      <a:gd name="connsiteY7" fmla="*/ 410419 h 1992172"/>
                      <a:gd name="connsiteX8" fmla="*/ 1271351 w 2283333"/>
                      <a:gd name="connsiteY8" fmla="*/ 209796 h 1992172"/>
                      <a:gd name="connsiteX0" fmla="*/ 1271351 w 2283333"/>
                      <a:gd name="connsiteY0" fmla="*/ -2 h 1782370"/>
                      <a:gd name="connsiteX1" fmla="*/ 592821 w 2283333"/>
                      <a:gd name="connsiteY1" fmla="*/ 45272 h 1782370"/>
                      <a:gd name="connsiteX2" fmla="*/ 0 w 2283333"/>
                      <a:gd name="connsiteY2" fmla="*/ 670488 h 1782370"/>
                      <a:gd name="connsiteX3" fmla="*/ 373380 w 2283333"/>
                      <a:gd name="connsiteY3" fmla="*/ 1546788 h 1782370"/>
                      <a:gd name="connsiteX4" fmla="*/ 976492 w 2283333"/>
                      <a:gd name="connsiteY4" fmla="*/ 1782372 h 1782370"/>
                      <a:gd name="connsiteX5" fmla="*/ 1609724 w 2283333"/>
                      <a:gd name="connsiteY5" fmla="*/ 1670197 h 1782370"/>
                      <a:gd name="connsiteX6" fmla="*/ 2283332 w 2283333"/>
                      <a:gd name="connsiteY6" fmla="*/ 956329 h 1782370"/>
                      <a:gd name="connsiteX7" fmla="*/ 1831936 w 2283333"/>
                      <a:gd name="connsiteY7" fmla="*/ 200621 h 1782370"/>
                      <a:gd name="connsiteX8" fmla="*/ 1271351 w 2283333"/>
                      <a:gd name="connsiteY8" fmla="*/ -2 h 1782370"/>
                      <a:gd name="connsiteX0" fmla="*/ 1105378 w 2117360"/>
                      <a:gd name="connsiteY0" fmla="*/ 2 h 1782378"/>
                      <a:gd name="connsiteX1" fmla="*/ 426848 w 2117360"/>
                      <a:gd name="connsiteY1" fmla="*/ 45276 h 1782378"/>
                      <a:gd name="connsiteX2" fmla="*/ 1 w 2117360"/>
                      <a:gd name="connsiteY2" fmla="*/ 792571 h 1782378"/>
                      <a:gd name="connsiteX3" fmla="*/ 207407 w 2117360"/>
                      <a:gd name="connsiteY3" fmla="*/ 1546792 h 1782378"/>
                      <a:gd name="connsiteX4" fmla="*/ 810519 w 2117360"/>
                      <a:gd name="connsiteY4" fmla="*/ 1782376 h 1782378"/>
                      <a:gd name="connsiteX5" fmla="*/ 1443751 w 2117360"/>
                      <a:gd name="connsiteY5" fmla="*/ 1670201 h 1782378"/>
                      <a:gd name="connsiteX6" fmla="*/ 2117359 w 2117360"/>
                      <a:gd name="connsiteY6" fmla="*/ 956333 h 1782378"/>
                      <a:gd name="connsiteX7" fmla="*/ 1665963 w 2117360"/>
                      <a:gd name="connsiteY7" fmla="*/ 200625 h 1782378"/>
                      <a:gd name="connsiteX8" fmla="*/ 1105378 w 2117360"/>
                      <a:gd name="connsiteY8" fmla="*/ 2 h 1782378"/>
                      <a:gd name="connsiteX0" fmla="*/ 1105378 w 1921849"/>
                      <a:gd name="connsiteY0" fmla="*/ -2 h 1782370"/>
                      <a:gd name="connsiteX1" fmla="*/ 426848 w 1921849"/>
                      <a:gd name="connsiteY1" fmla="*/ 45272 h 1782370"/>
                      <a:gd name="connsiteX2" fmla="*/ 1 w 1921849"/>
                      <a:gd name="connsiteY2" fmla="*/ 792567 h 1782370"/>
                      <a:gd name="connsiteX3" fmla="*/ 207407 w 1921849"/>
                      <a:gd name="connsiteY3" fmla="*/ 1546788 h 1782370"/>
                      <a:gd name="connsiteX4" fmla="*/ 810519 w 1921849"/>
                      <a:gd name="connsiteY4" fmla="*/ 1782372 h 1782370"/>
                      <a:gd name="connsiteX5" fmla="*/ 1443751 w 1921849"/>
                      <a:gd name="connsiteY5" fmla="*/ 1670197 h 1782370"/>
                      <a:gd name="connsiteX6" fmla="*/ 1921850 w 1921849"/>
                      <a:gd name="connsiteY6" fmla="*/ 978790 h 1782370"/>
                      <a:gd name="connsiteX7" fmla="*/ 1665963 w 1921849"/>
                      <a:gd name="connsiteY7" fmla="*/ 200621 h 1782370"/>
                      <a:gd name="connsiteX8" fmla="*/ 1105378 w 1921849"/>
                      <a:gd name="connsiteY8" fmla="*/ -2 h 178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1849" h="1782370">
                        <a:moveTo>
                          <a:pt x="1105378" y="-2"/>
                        </a:moveTo>
                        <a:lnTo>
                          <a:pt x="426848" y="45272"/>
                        </a:lnTo>
                        <a:lnTo>
                          <a:pt x="1" y="792567"/>
                        </a:lnTo>
                        <a:lnTo>
                          <a:pt x="207407" y="1546788"/>
                        </a:lnTo>
                        <a:lnTo>
                          <a:pt x="810519" y="1782372"/>
                        </a:lnTo>
                        <a:lnTo>
                          <a:pt x="1443751" y="1670197"/>
                        </a:lnTo>
                        <a:lnTo>
                          <a:pt x="1921850" y="978790"/>
                        </a:lnTo>
                        <a:lnTo>
                          <a:pt x="1665963" y="200621"/>
                        </a:lnTo>
                        <a:lnTo>
                          <a:pt x="1105378" y="-2"/>
                        </a:lnTo>
                        <a:close/>
                      </a:path>
                    </a:pathLst>
                  </a:custGeom>
                  <a:solidFill>
                    <a:srgbClr val="A16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9" name="Straight Arrow Connector 698"/>
                  <p:cNvCxnSpPr/>
                  <p:nvPr/>
                </p:nvCxnSpPr>
                <p:spPr>
                  <a:xfrm flipV="1">
                    <a:off x="17513143" y="3901866"/>
                    <a:ext cx="265176" cy="850392"/>
                  </a:xfrm>
                  <a:prstGeom prst="straightConnector1">
                    <a:avLst/>
                  </a:prstGeom>
                  <a:ln w="19050">
                    <a:solidFill>
                      <a:srgbClr val="D65A5A"/>
                    </a:solidFill>
                    <a:tailEnd type="triangle"/>
                  </a:ln>
                </p:spPr>
                <p:style>
                  <a:lnRef idx="1">
                    <a:schemeClr val="accent1"/>
                  </a:lnRef>
                  <a:fillRef idx="0">
                    <a:schemeClr val="accent1"/>
                  </a:fillRef>
                  <a:effectRef idx="0">
                    <a:schemeClr val="accent1"/>
                  </a:effectRef>
                  <a:fontRef idx="minor">
                    <a:schemeClr val="tx1"/>
                  </a:fontRef>
                </p:style>
              </p:cxnSp>
              <p:grpSp>
                <p:nvGrpSpPr>
                  <p:cNvPr id="700" name="Group 699"/>
                  <p:cNvGrpSpPr/>
                  <p:nvPr/>
                </p:nvGrpSpPr>
                <p:grpSpPr>
                  <a:xfrm>
                    <a:off x="16887595" y="3782255"/>
                    <a:ext cx="1118217" cy="1887365"/>
                    <a:chOff x="7611214" y="4125418"/>
                    <a:chExt cx="691790" cy="1167627"/>
                  </a:xfrm>
                </p:grpSpPr>
                <p:cxnSp>
                  <p:nvCxnSpPr>
                    <p:cNvPr id="703" name="Straight Arrow Connector 702"/>
                    <p:cNvCxnSpPr/>
                    <p:nvPr/>
                  </p:nvCxnSpPr>
                  <p:spPr>
                    <a:xfrm flipH="1">
                      <a:off x="7618000" y="4147118"/>
                      <a:ext cx="203385" cy="655951"/>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4" name="Straight Arrow Connector 703"/>
                    <p:cNvCxnSpPr/>
                    <p:nvPr/>
                  </p:nvCxnSpPr>
                  <p:spPr>
                    <a:xfrm flipH="1" flipV="1">
                      <a:off x="7611214" y="4788479"/>
                      <a:ext cx="486387" cy="504566"/>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5" name="Straight Arrow Connector 704"/>
                    <p:cNvCxnSpPr/>
                    <p:nvPr/>
                  </p:nvCxnSpPr>
                  <p:spPr>
                    <a:xfrm flipH="1" flipV="1">
                      <a:off x="7816308" y="4125418"/>
                      <a:ext cx="486387" cy="504566"/>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6" name="Straight Arrow Connector 705"/>
                    <p:cNvCxnSpPr/>
                    <p:nvPr/>
                  </p:nvCxnSpPr>
                  <p:spPr>
                    <a:xfrm flipH="1">
                      <a:off x="8099619" y="4633538"/>
                      <a:ext cx="203385" cy="655951"/>
                    </a:xfrm>
                    <a:prstGeom prst="straightConnector1">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701" name="Straight Arrow Connector 700"/>
                  <p:cNvCxnSpPr/>
                  <p:nvPr/>
                </p:nvCxnSpPr>
                <p:spPr>
                  <a:xfrm flipH="1" flipV="1">
                    <a:off x="16730069" y="3930092"/>
                    <a:ext cx="782637" cy="811889"/>
                  </a:xfrm>
                  <a:prstGeom prst="straightConnector1">
                    <a:avLst/>
                  </a:prstGeom>
                  <a:ln w="19050">
                    <a:solidFill>
                      <a:srgbClr val="5CD470"/>
                    </a:solidFill>
                    <a:tailEnd type="triangle"/>
                  </a:ln>
                </p:spPr>
                <p:style>
                  <a:lnRef idx="1">
                    <a:schemeClr val="accent1"/>
                  </a:lnRef>
                  <a:fillRef idx="0">
                    <a:schemeClr val="accent1"/>
                  </a:fillRef>
                  <a:effectRef idx="0">
                    <a:schemeClr val="accent1"/>
                  </a:effectRef>
                  <a:fontRef idx="minor">
                    <a:schemeClr val="tx1"/>
                  </a:fontRef>
                </p:style>
              </p:cxnSp>
              <p:cxnSp>
                <p:nvCxnSpPr>
                  <p:cNvPr id="702" name="Straight Arrow Connector 701"/>
                  <p:cNvCxnSpPr/>
                  <p:nvPr/>
                </p:nvCxnSpPr>
                <p:spPr>
                  <a:xfrm flipV="1">
                    <a:off x="17516266" y="3908451"/>
                    <a:ext cx="999323" cy="8372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693" name="TextBox 692"/>
                <p:cNvSpPr txBox="1"/>
                <p:nvPr/>
              </p:nvSpPr>
              <p:spPr>
                <a:xfrm>
                  <a:off x="16771176" y="2799334"/>
                  <a:ext cx="4572000" cy="830997"/>
                </a:xfrm>
                <a:prstGeom prst="rect">
                  <a:avLst/>
                </a:prstGeom>
                <a:noFill/>
              </p:spPr>
              <p:txBody>
                <a:bodyPr wrap="square" rtlCol="0">
                  <a:spAutoFit/>
                </a:bodyPr>
                <a:lstStyle/>
                <a:p>
                  <a:pPr algn="ctr"/>
                  <a:r>
                    <a:rPr lang="en-US" sz="4800" b="1" dirty="0" smtClean="0"/>
                    <a:t>Step 3</a:t>
                  </a:r>
                  <a:endParaRPr lang="en-US" sz="4800" b="1" dirty="0"/>
                </a:p>
              </p:txBody>
            </p:sp>
            <p:sp>
              <p:nvSpPr>
                <p:cNvPr id="694" name="TextBox 693"/>
                <p:cNvSpPr txBox="1"/>
                <p:nvPr/>
              </p:nvSpPr>
              <p:spPr>
                <a:xfrm>
                  <a:off x="16755803" y="8220086"/>
                  <a:ext cx="4572000" cy="707886"/>
                </a:xfrm>
                <a:prstGeom prst="rect">
                  <a:avLst/>
                </a:prstGeom>
                <a:noFill/>
              </p:spPr>
              <p:txBody>
                <a:bodyPr wrap="square" rtlCol="0">
                  <a:spAutoFit/>
                </a:bodyPr>
                <a:lstStyle/>
                <a:p>
                  <a:pPr algn="ctr"/>
                  <a:r>
                    <a:rPr lang="en-US" sz="2000" dirty="0" smtClean="0"/>
                    <a:t>The splat relative to the model’s coordinate system</a:t>
                  </a:r>
                  <a:endParaRPr lang="en-US" sz="2000" dirty="0">
                    <a:solidFill>
                      <a:srgbClr val="A162D0"/>
                    </a:solidFill>
                  </a:endParaRPr>
                </a:p>
              </p:txBody>
            </p:sp>
          </p:grpSp>
          <p:grpSp>
            <p:nvGrpSpPr>
              <p:cNvPr id="671" name="Group 670"/>
              <p:cNvGrpSpPr/>
              <p:nvPr/>
            </p:nvGrpSpPr>
            <p:grpSpPr>
              <a:xfrm>
                <a:off x="22037883" y="2783495"/>
                <a:ext cx="4592562" cy="6134439"/>
                <a:chOff x="22037883" y="2783495"/>
                <a:chExt cx="4592562" cy="6134439"/>
              </a:xfrm>
            </p:grpSpPr>
            <p:grpSp>
              <p:nvGrpSpPr>
                <p:cNvPr id="678" name="Group 677"/>
                <p:cNvGrpSpPr/>
                <p:nvPr/>
              </p:nvGrpSpPr>
              <p:grpSpPr>
                <a:xfrm>
                  <a:off x="22058445" y="3594556"/>
                  <a:ext cx="4572000" cy="4597755"/>
                  <a:chOff x="22058445" y="3594556"/>
                  <a:chExt cx="4572000" cy="4597755"/>
                </a:xfrm>
              </p:grpSpPr>
              <p:cxnSp>
                <p:nvCxnSpPr>
                  <p:cNvPr id="681" name="Straight Arrow Connector 680"/>
                  <p:cNvCxnSpPr/>
                  <p:nvPr/>
                </p:nvCxnSpPr>
                <p:spPr>
                  <a:xfrm flipH="1">
                    <a:off x="23143179" y="6768730"/>
                    <a:ext cx="497502" cy="497502"/>
                  </a:xfrm>
                  <a:prstGeom prst="straightConnector1">
                    <a:avLst/>
                  </a:prstGeom>
                  <a:ln w="57150">
                    <a:solidFill>
                      <a:srgbClr val="8B8BFF"/>
                    </a:solidFill>
                    <a:tailEnd type="triangle"/>
                  </a:ln>
                </p:spPr>
                <p:style>
                  <a:lnRef idx="1">
                    <a:schemeClr val="accent1"/>
                  </a:lnRef>
                  <a:fillRef idx="0">
                    <a:schemeClr val="accent1"/>
                  </a:fillRef>
                  <a:effectRef idx="0">
                    <a:schemeClr val="accent1"/>
                  </a:effectRef>
                  <a:fontRef idx="minor">
                    <a:schemeClr val="tx1"/>
                  </a:fontRef>
                </p:style>
              </p:cxnSp>
              <p:sp>
                <p:nvSpPr>
                  <p:cNvPr id="682" name="Rectangle 681"/>
                  <p:cNvSpPr/>
                  <p:nvPr/>
                </p:nvSpPr>
                <p:spPr>
                  <a:xfrm>
                    <a:off x="22058445" y="3594556"/>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3" name="Straight Arrow Connector 682"/>
                  <p:cNvCxnSpPr/>
                  <p:nvPr/>
                </p:nvCxnSpPr>
                <p:spPr>
                  <a:xfrm flipV="1">
                    <a:off x="23641994" y="5857677"/>
                    <a:ext cx="0" cy="914400"/>
                  </a:xfrm>
                  <a:prstGeom prst="straightConnector1">
                    <a:avLst/>
                  </a:prstGeom>
                  <a:ln w="57150">
                    <a:solidFill>
                      <a:srgbClr val="71FF71"/>
                    </a:solidFill>
                    <a:tailEnd type="triangle"/>
                  </a:ln>
                </p:spPr>
                <p:style>
                  <a:lnRef idx="1">
                    <a:schemeClr val="accent1"/>
                  </a:lnRef>
                  <a:fillRef idx="0">
                    <a:schemeClr val="accent1"/>
                  </a:fillRef>
                  <a:effectRef idx="0">
                    <a:schemeClr val="accent1"/>
                  </a:effectRef>
                  <a:fontRef idx="minor">
                    <a:schemeClr val="tx1"/>
                  </a:fontRef>
                </p:style>
              </p:cxnSp>
              <p:cxnSp>
                <p:nvCxnSpPr>
                  <p:cNvPr id="684" name="Straight Arrow Connector 683"/>
                  <p:cNvCxnSpPr>
                    <a:cxnSpLocks noChangeAspect="1"/>
                  </p:cNvCxnSpPr>
                  <p:nvPr/>
                </p:nvCxnSpPr>
                <p:spPr>
                  <a:xfrm flipV="1">
                    <a:off x="23607624" y="6254526"/>
                    <a:ext cx="553491" cy="54664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p:cNvCxnSpPr/>
                  <p:nvPr/>
                </p:nvCxnSpPr>
                <p:spPr>
                  <a:xfrm flipV="1">
                    <a:off x="23641994" y="6765503"/>
                    <a:ext cx="914400" cy="0"/>
                  </a:xfrm>
                  <a:prstGeom prst="straightConnector1">
                    <a:avLst/>
                  </a:prstGeom>
                  <a:ln w="57150">
                    <a:solidFill>
                      <a:srgbClr val="FF8B8B"/>
                    </a:solidFill>
                    <a:tailEnd type="triangle"/>
                  </a:ln>
                </p:spPr>
                <p:style>
                  <a:lnRef idx="1">
                    <a:schemeClr val="accent1"/>
                  </a:lnRef>
                  <a:fillRef idx="0">
                    <a:schemeClr val="accent1"/>
                  </a:fillRef>
                  <a:effectRef idx="0">
                    <a:schemeClr val="accent1"/>
                  </a:effectRef>
                  <a:fontRef idx="minor">
                    <a:schemeClr val="tx1"/>
                  </a:fontRef>
                </p:style>
              </p:cxnSp>
              <p:sp>
                <p:nvSpPr>
                  <p:cNvPr id="686" name="Oval 685"/>
                  <p:cNvSpPr/>
                  <p:nvPr/>
                </p:nvSpPr>
                <p:spPr>
                  <a:xfrm>
                    <a:off x="23577223" y="6700732"/>
                    <a:ext cx="129540" cy="129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7" name="Group 686"/>
                  <p:cNvGrpSpPr/>
                  <p:nvPr/>
                </p:nvGrpSpPr>
                <p:grpSpPr>
                  <a:xfrm>
                    <a:off x="22151783" y="6936653"/>
                    <a:ext cx="1218140" cy="1255658"/>
                    <a:chOff x="21131864" y="6800617"/>
                    <a:chExt cx="701608" cy="723217"/>
                  </a:xfrm>
                </p:grpSpPr>
                <p:cxnSp>
                  <p:nvCxnSpPr>
                    <p:cNvPr id="689" name="Straight Connector 688"/>
                    <p:cNvCxnSpPr>
                      <a:cxnSpLocks noChangeAspect="1"/>
                    </p:cNvCxnSpPr>
                    <p:nvPr/>
                  </p:nvCxnSpPr>
                  <p:spPr>
                    <a:xfrm rot="10569961" flipH="1">
                      <a:off x="21199115" y="7192992"/>
                      <a:ext cx="634357" cy="19006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a:cxnSpLocks noChangeAspect="1"/>
                    </p:cNvCxnSpPr>
                    <p:nvPr/>
                  </p:nvCxnSpPr>
                  <p:spPr>
                    <a:xfrm rot="10569961" flipH="1">
                      <a:off x="21185981" y="6800617"/>
                      <a:ext cx="304729" cy="59391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91" name="Arc 690"/>
                    <p:cNvSpPr/>
                    <p:nvPr/>
                  </p:nvSpPr>
                  <p:spPr>
                    <a:xfrm rot="21369961">
                      <a:off x="21131864" y="6957596"/>
                      <a:ext cx="566238" cy="566238"/>
                    </a:xfrm>
                    <a:prstGeom prst="arc">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88" name="Freeform 687"/>
                  <p:cNvSpPr/>
                  <p:nvPr/>
                </p:nvSpPr>
                <p:spPr>
                  <a:xfrm rot="21325378">
                    <a:off x="24894815" y="3970109"/>
                    <a:ext cx="1252258" cy="1474340"/>
                  </a:xfrm>
                  <a:custGeom>
                    <a:avLst/>
                    <a:gdLst>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1295400 w 2465070"/>
                      <a:gd name="connsiteY5" fmla="*/ 2434590 h 2442210"/>
                      <a:gd name="connsiteX6" fmla="*/ 2103120 w 2465070"/>
                      <a:gd name="connsiteY6" fmla="*/ 2091690 h 2442210"/>
                      <a:gd name="connsiteX7" fmla="*/ 2465070 w 2465070"/>
                      <a:gd name="connsiteY7" fmla="*/ 1226820 h 2442210"/>
                      <a:gd name="connsiteX8" fmla="*/ 2103120 w 2465070"/>
                      <a:gd name="connsiteY8" fmla="*/ 365760 h 2442210"/>
                      <a:gd name="connsiteX9" fmla="*/ 1238250 w 2465070"/>
                      <a:gd name="connsiteY9" fmla="*/ 0 h 24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070" h="2442210">
                        <a:moveTo>
                          <a:pt x="1238250" y="0"/>
                        </a:moveTo>
                        <a:lnTo>
                          <a:pt x="373380" y="358140"/>
                        </a:lnTo>
                        <a:lnTo>
                          <a:pt x="0" y="1223010"/>
                        </a:lnTo>
                        <a:lnTo>
                          <a:pt x="373380" y="2099310"/>
                        </a:lnTo>
                        <a:lnTo>
                          <a:pt x="1242060" y="2442210"/>
                        </a:lnTo>
                        <a:lnTo>
                          <a:pt x="1295400" y="2434590"/>
                        </a:lnTo>
                        <a:lnTo>
                          <a:pt x="2103120" y="2091690"/>
                        </a:lnTo>
                        <a:lnTo>
                          <a:pt x="2465070" y="1226820"/>
                        </a:lnTo>
                        <a:lnTo>
                          <a:pt x="2103120" y="365760"/>
                        </a:lnTo>
                        <a:lnTo>
                          <a:pt x="1238250" y="0"/>
                        </a:lnTo>
                        <a:close/>
                      </a:path>
                    </a:pathLst>
                  </a:custGeom>
                  <a:solidFill>
                    <a:srgbClr val="A16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9" name="TextBox 678"/>
                <p:cNvSpPr txBox="1"/>
                <p:nvPr/>
              </p:nvSpPr>
              <p:spPr>
                <a:xfrm>
                  <a:off x="22039570" y="2783495"/>
                  <a:ext cx="4572000" cy="830997"/>
                </a:xfrm>
                <a:prstGeom prst="rect">
                  <a:avLst/>
                </a:prstGeom>
                <a:noFill/>
              </p:spPr>
              <p:txBody>
                <a:bodyPr wrap="square" rtlCol="0">
                  <a:spAutoFit/>
                </a:bodyPr>
                <a:lstStyle/>
                <a:p>
                  <a:pPr algn="ctr"/>
                  <a:r>
                    <a:rPr lang="en-US" sz="4800" b="1" dirty="0" smtClean="0"/>
                    <a:t>Step 4</a:t>
                  </a:r>
                  <a:endParaRPr lang="en-US" sz="4800" b="1" dirty="0"/>
                </a:p>
              </p:txBody>
            </p:sp>
            <p:sp>
              <p:nvSpPr>
                <p:cNvPr id="680" name="TextBox 679"/>
                <p:cNvSpPr txBox="1"/>
                <p:nvPr/>
              </p:nvSpPr>
              <p:spPr>
                <a:xfrm>
                  <a:off x="22037883" y="8210048"/>
                  <a:ext cx="4572000" cy="707886"/>
                </a:xfrm>
                <a:prstGeom prst="rect">
                  <a:avLst/>
                </a:prstGeom>
                <a:noFill/>
              </p:spPr>
              <p:txBody>
                <a:bodyPr wrap="square" rtlCol="0">
                  <a:spAutoFit/>
                </a:bodyPr>
                <a:lstStyle/>
                <a:p>
                  <a:pPr algn="ctr"/>
                  <a:r>
                    <a:rPr lang="en-US" sz="2000" dirty="0" smtClean="0"/>
                    <a:t>Transform the splat to be relative the </a:t>
                  </a:r>
                  <a:r>
                    <a:rPr lang="en-US" sz="2000" dirty="0" smtClean="0">
                      <a:solidFill>
                        <a:srgbClr val="00B050"/>
                      </a:solidFill>
                    </a:rPr>
                    <a:t>virtual camera</a:t>
                  </a:r>
                  <a:r>
                    <a:rPr lang="en-US" sz="2000" dirty="0" smtClean="0"/>
                    <a:t>’s coordinate system</a:t>
                  </a:r>
                  <a:endParaRPr lang="en-US" sz="2000" dirty="0">
                    <a:solidFill>
                      <a:srgbClr val="A162D0"/>
                    </a:solidFill>
                  </a:endParaRPr>
                </a:p>
              </p:txBody>
            </p:sp>
          </p:grpSp>
          <p:grpSp>
            <p:nvGrpSpPr>
              <p:cNvPr id="672" name="Group 671"/>
              <p:cNvGrpSpPr/>
              <p:nvPr/>
            </p:nvGrpSpPr>
            <p:grpSpPr>
              <a:xfrm>
                <a:off x="27265325" y="2783495"/>
                <a:ext cx="4598780" cy="6144463"/>
                <a:chOff x="27073285" y="2790479"/>
                <a:chExt cx="4598780" cy="6144463"/>
              </a:xfrm>
            </p:grpSpPr>
            <p:grpSp>
              <p:nvGrpSpPr>
                <p:cNvPr id="673" name="Group 672"/>
                <p:cNvGrpSpPr/>
                <p:nvPr/>
              </p:nvGrpSpPr>
              <p:grpSpPr>
                <a:xfrm>
                  <a:off x="27100065" y="3610409"/>
                  <a:ext cx="4572000" cy="4572000"/>
                  <a:chOff x="26318398" y="2972342"/>
                  <a:chExt cx="4572000" cy="4572000"/>
                </a:xfrm>
              </p:grpSpPr>
              <p:sp>
                <p:nvSpPr>
                  <p:cNvPr id="676" name="Rectangle 675"/>
                  <p:cNvSpPr/>
                  <p:nvPr/>
                </p:nvSpPr>
                <p:spPr>
                  <a:xfrm>
                    <a:off x="26318398" y="2972342"/>
                    <a:ext cx="4572000" cy="457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7" name="Freeform 676"/>
                  <p:cNvSpPr/>
                  <p:nvPr/>
                </p:nvSpPr>
                <p:spPr>
                  <a:xfrm rot="20943802">
                    <a:off x="29753853" y="3395508"/>
                    <a:ext cx="678131" cy="1251671"/>
                  </a:xfrm>
                  <a:custGeom>
                    <a:avLst/>
                    <a:gdLst>
                      <a:gd name="connsiteX0" fmla="*/ 1238250 w 2465070"/>
                      <a:gd name="connsiteY0" fmla="*/ 0 h 2442210"/>
                      <a:gd name="connsiteX1" fmla="*/ 373380 w 2465070"/>
                      <a:gd name="connsiteY1" fmla="*/ 358140 h 2442210"/>
                      <a:gd name="connsiteX2" fmla="*/ 0 w 2465070"/>
                      <a:gd name="connsiteY2" fmla="*/ 1223010 h 2442210"/>
                      <a:gd name="connsiteX3" fmla="*/ 373380 w 2465070"/>
                      <a:gd name="connsiteY3" fmla="*/ 2099310 h 2442210"/>
                      <a:gd name="connsiteX4" fmla="*/ 1242060 w 2465070"/>
                      <a:gd name="connsiteY4" fmla="*/ 2442210 h 2442210"/>
                      <a:gd name="connsiteX5" fmla="*/ 1295400 w 2465070"/>
                      <a:gd name="connsiteY5" fmla="*/ 2434590 h 2442210"/>
                      <a:gd name="connsiteX6" fmla="*/ 2103120 w 2465070"/>
                      <a:gd name="connsiteY6" fmla="*/ 2091690 h 2442210"/>
                      <a:gd name="connsiteX7" fmla="*/ 2465070 w 2465070"/>
                      <a:gd name="connsiteY7" fmla="*/ 1226820 h 2442210"/>
                      <a:gd name="connsiteX8" fmla="*/ 2103120 w 2465070"/>
                      <a:gd name="connsiteY8" fmla="*/ 365760 h 2442210"/>
                      <a:gd name="connsiteX9" fmla="*/ 1238250 w 2465070"/>
                      <a:gd name="connsiteY9" fmla="*/ 0 h 24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070" h="2442210">
                        <a:moveTo>
                          <a:pt x="1238250" y="0"/>
                        </a:moveTo>
                        <a:lnTo>
                          <a:pt x="373380" y="358140"/>
                        </a:lnTo>
                        <a:lnTo>
                          <a:pt x="0" y="1223010"/>
                        </a:lnTo>
                        <a:lnTo>
                          <a:pt x="373380" y="2099310"/>
                        </a:lnTo>
                        <a:lnTo>
                          <a:pt x="1242060" y="2442210"/>
                        </a:lnTo>
                        <a:lnTo>
                          <a:pt x="1295400" y="2434590"/>
                        </a:lnTo>
                        <a:lnTo>
                          <a:pt x="2103120" y="2091690"/>
                        </a:lnTo>
                        <a:lnTo>
                          <a:pt x="2465070" y="1226820"/>
                        </a:lnTo>
                        <a:lnTo>
                          <a:pt x="2103120" y="365760"/>
                        </a:lnTo>
                        <a:lnTo>
                          <a:pt x="1238250" y="0"/>
                        </a:lnTo>
                        <a:close/>
                      </a:path>
                    </a:pathLst>
                  </a:custGeom>
                  <a:solidFill>
                    <a:srgbClr val="A16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4" name="TextBox 673"/>
                <p:cNvSpPr txBox="1"/>
                <p:nvPr/>
              </p:nvSpPr>
              <p:spPr>
                <a:xfrm>
                  <a:off x="27100065" y="2790479"/>
                  <a:ext cx="4572000" cy="830997"/>
                </a:xfrm>
                <a:prstGeom prst="rect">
                  <a:avLst/>
                </a:prstGeom>
                <a:noFill/>
              </p:spPr>
              <p:txBody>
                <a:bodyPr wrap="square" rtlCol="0">
                  <a:spAutoFit/>
                </a:bodyPr>
                <a:lstStyle/>
                <a:p>
                  <a:pPr algn="ctr"/>
                  <a:r>
                    <a:rPr lang="en-US" sz="4800" b="1" dirty="0" smtClean="0"/>
                    <a:t>Step 5</a:t>
                  </a:r>
                  <a:endParaRPr lang="en-US" sz="4800" b="1" dirty="0"/>
                </a:p>
              </p:txBody>
            </p:sp>
            <p:sp>
              <p:nvSpPr>
                <p:cNvPr id="675" name="TextBox 674"/>
                <p:cNvSpPr txBox="1"/>
                <p:nvPr/>
              </p:nvSpPr>
              <p:spPr>
                <a:xfrm>
                  <a:off x="27073285" y="8227056"/>
                  <a:ext cx="4572000" cy="707886"/>
                </a:xfrm>
                <a:prstGeom prst="rect">
                  <a:avLst/>
                </a:prstGeom>
                <a:noFill/>
              </p:spPr>
              <p:txBody>
                <a:bodyPr wrap="square" rtlCol="0">
                  <a:spAutoFit/>
                </a:bodyPr>
                <a:lstStyle/>
                <a:p>
                  <a:pPr algn="ctr"/>
                  <a:r>
                    <a:rPr lang="en-US" sz="2000" dirty="0" smtClean="0"/>
                    <a:t>Transform the splat to be relative the screen’s coordinate syste</a:t>
                  </a:r>
                  <a:r>
                    <a:rPr lang="en-US" sz="2000" dirty="0"/>
                    <a:t>m</a:t>
                  </a:r>
                  <a:endParaRPr lang="en-US" sz="2000" dirty="0">
                    <a:solidFill>
                      <a:srgbClr val="A162D0"/>
                    </a:solidFill>
                  </a:endParaRPr>
                </a:p>
              </p:txBody>
            </p:sp>
          </p:grpSp>
        </p:grpSp>
      </p:grpSp>
      <p:grpSp>
        <p:nvGrpSpPr>
          <p:cNvPr id="17" name="Group 16"/>
          <p:cNvGrpSpPr/>
          <p:nvPr/>
        </p:nvGrpSpPr>
        <p:grpSpPr>
          <a:xfrm>
            <a:off x="403016" y="20516693"/>
            <a:ext cx="15759318" cy="7067707"/>
            <a:chOff x="264409" y="20813214"/>
            <a:chExt cx="13908791" cy="6237786"/>
          </a:xfrm>
        </p:grpSpPr>
        <p:sp>
          <p:nvSpPr>
            <p:cNvPr id="191" name="TextBox 190"/>
            <p:cNvSpPr txBox="1"/>
            <p:nvPr/>
          </p:nvSpPr>
          <p:spPr>
            <a:xfrm>
              <a:off x="264409" y="20813214"/>
              <a:ext cx="12610471" cy="769441"/>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rPr>
                <a:t>Level of Detail Progression</a:t>
              </a:r>
            </a:p>
          </p:txBody>
        </p:sp>
        <p:grpSp>
          <p:nvGrpSpPr>
            <p:cNvPr id="15" name="Group 14"/>
            <p:cNvGrpSpPr/>
            <p:nvPr/>
          </p:nvGrpSpPr>
          <p:grpSpPr>
            <a:xfrm>
              <a:off x="838200" y="21750546"/>
              <a:ext cx="13335000" cy="5300454"/>
              <a:chOff x="838200" y="22652028"/>
              <a:chExt cx="13335000" cy="5300454"/>
            </a:xfrm>
          </p:grpSpPr>
          <p:sp>
            <p:nvSpPr>
              <p:cNvPr id="196" name="Oval 195"/>
              <p:cNvSpPr/>
              <p:nvPr/>
            </p:nvSpPr>
            <p:spPr>
              <a:xfrm>
                <a:off x="2193110" y="23236633"/>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7" name="Oval 196"/>
              <p:cNvSpPr/>
              <p:nvPr/>
            </p:nvSpPr>
            <p:spPr>
              <a:xfrm>
                <a:off x="1378047" y="249174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8" name="Oval 197"/>
              <p:cNvSpPr/>
              <p:nvPr/>
            </p:nvSpPr>
            <p:spPr>
              <a:xfrm>
                <a:off x="2965833" y="249174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9" name="Oval 198"/>
              <p:cNvSpPr/>
              <p:nvPr/>
            </p:nvSpPr>
            <p:spPr>
              <a:xfrm>
                <a:off x="838200" y="267462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0" name="Oval 199"/>
              <p:cNvSpPr/>
              <p:nvPr/>
            </p:nvSpPr>
            <p:spPr>
              <a:xfrm>
                <a:off x="1653263" y="267462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1" name="Oval 200"/>
              <p:cNvSpPr/>
              <p:nvPr/>
            </p:nvSpPr>
            <p:spPr>
              <a:xfrm>
                <a:off x="2648274" y="267462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2" name="Oval 201"/>
              <p:cNvSpPr/>
              <p:nvPr/>
            </p:nvSpPr>
            <p:spPr>
              <a:xfrm>
                <a:off x="3505680" y="26746200"/>
                <a:ext cx="539847" cy="4615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203" name="Straight Connector 202"/>
              <p:cNvCxnSpPr>
                <a:stCxn id="196" idx="3"/>
                <a:endCxn id="197" idx="0"/>
              </p:cNvCxnSpPr>
              <p:nvPr/>
            </p:nvCxnSpPr>
            <p:spPr>
              <a:xfrm flipH="1">
                <a:off x="1647971" y="23630605"/>
                <a:ext cx="624198" cy="1286795"/>
              </a:xfrm>
              <a:prstGeom prst="line">
                <a:avLst/>
              </a:prstGeom>
              <a:noFill/>
              <a:ln w="6350" cap="flat" cmpd="sng" algn="ctr">
                <a:solidFill>
                  <a:srgbClr val="5B9BD5"/>
                </a:solidFill>
                <a:prstDash val="solid"/>
                <a:miter lim="800000"/>
              </a:ln>
              <a:effectLst/>
            </p:spPr>
          </p:cxnSp>
          <p:cxnSp>
            <p:nvCxnSpPr>
              <p:cNvPr id="204" name="Straight Connector 203"/>
              <p:cNvCxnSpPr>
                <a:stCxn id="197" idx="4"/>
                <a:endCxn id="199" idx="0"/>
              </p:cNvCxnSpPr>
              <p:nvPr/>
            </p:nvCxnSpPr>
            <p:spPr>
              <a:xfrm flipH="1">
                <a:off x="1108124" y="25378967"/>
                <a:ext cx="539847" cy="1367233"/>
              </a:xfrm>
              <a:prstGeom prst="line">
                <a:avLst/>
              </a:prstGeom>
              <a:noFill/>
              <a:ln w="6350" cap="flat" cmpd="sng" algn="ctr">
                <a:solidFill>
                  <a:srgbClr val="5B9BD5"/>
                </a:solidFill>
                <a:prstDash val="solid"/>
                <a:miter lim="800000"/>
              </a:ln>
              <a:effectLst/>
            </p:spPr>
          </p:cxnSp>
          <p:cxnSp>
            <p:nvCxnSpPr>
              <p:cNvPr id="205" name="Straight Connector 204"/>
              <p:cNvCxnSpPr>
                <a:stCxn id="196" idx="5"/>
                <a:endCxn id="198" idx="0"/>
              </p:cNvCxnSpPr>
              <p:nvPr/>
            </p:nvCxnSpPr>
            <p:spPr>
              <a:xfrm>
                <a:off x="2653898" y="23630605"/>
                <a:ext cx="581859" cy="1286795"/>
              </a:xfrm>
              <a:prstGeom prst="line">
                <a:avLst/>
              </a:prstGeom>
              <a:noFill/>
              <a:ln w="6350" cap="flat" cmpd="sng" algn="ctr">
                <a:solidFill>
                  <a:srgbClr val="5B9BD5"/>
                </a:solidFill>
                <a:prstDash val="solid"/>
                <a:miter lim="800000"/>
              </a:ln>
              <a:effectLst/>
            </p:spPr>
          </p:cxnSp>
          <p:cxnSp>
            <p:nvCxnSpPr>
              <p:cNvPr id="206" name="Straight Connector 205"/>
              <p:cNvCxnSpPr>
                <a:stCxn id="198" idx="4"/>
                <a:endCxn id="202" idx="0"/>
              </p:cNvCxnSpPr>
              <p:nvPr/>
            </p:nvCxnSpPr>
            <p:spPr>
              <a:xfrm>
                <a:off x="3235757" y="25378967"/>
                <a:ext cx="539847" cy="1367233"/>
              </a:xfrm>
              <a:prstGeom prst="line">
                <a:avLst/>
              </a:prstGeom>
              <a:noFill/>
              <a:ln w="6350" cap="flat" cmpd="sng" algn="ctr">
                <a:solidFill>
                  <a:srgbClr val="5B9BD5"/>
                </a:solidFill>
                <a:prstDash val="solid"/>
                <a:miter lim="800000"/>
              </a:ln>
              <a:effectLst/>
            </p:spPr>
          </p:cxnSp>
          <p:cxnSp>
            <p:nvCxnSpPr>
              <p:cNvPr id="207" name="Straight Connector 206"/>
              <p:cNvCxnSpPr>
                <a:stCxn id="198" idx="4"/>
                <a:endCxn id="201" idx="0"/>
              </p:cNvCxnSpPr>
              <p:nvPr/>
            </p:nvCxnSpPr>
            <p:spPr>
              <a:xfrm flipH="1">
                <a:off x="2918198" y="25378967"/>
                <a:ext cx="317559" cy="1367233"/>
              </a:xfrm>
              <a:prstGeom prst="line">
                <a:avLst/>
              </a:prstGeom>
              <a:noFill/>
              <a:ln w="6350" cap="flat" cmpd="sng" algn="ctr">
                <a:solidFill>
                  <a:srgbClr val="5B9BD5"/>
                </a:solidFill>
                <a:prstDash val="solid"/>
                <a:miter lim="800000"/>
              </a:ln>
              <a:effectLst/>
            </p:spPr>
          </p:cxnSp>
          <p:cxnSp>
            <p:nvCxnSpPr>
              <p:cNvPr id="208" name="Straight Connector 207"/>
              <p:cNvCxnSpPr>
                <a:stCxn id="197" idx="4"/>
                <a:endCxn id="200" idx="0"/>
              </p:cNvCxnSpPr>
              <p:nvPr/>
            </p:nvCxnSpPr>
            <p:spPr>
              <a:xfrm>
                <a:off x="1647971" y="25378967"/>
                <a:ext cx="275216" cy="1367233"/>
              </a:xfrm>
              <a:prstGeom prst="line">
                <a:avLst/>
              </a:prstGeom>
              <a:noFill/>
              <a:ln w="6350" cap="flat" cmpd="sng" algn="ctr">
                <a:solidFill>
                  <a:srgbClr val="5B9BD5"/>
                </a:solidFill>
                <a:prstDash val="solid"/>
                <a:miter lim="800000"/>
              </a:ln>
              <a:effectLst/>
            </p:spPr>
          </p:cxnSp>
          <p:sp>
            <p:nvSpPr>
              <p:cNvPr id="209" name="Oval 208"/>
              <p:cNvSpPr/>
              <p:nvPr/>
            </p:nvSpPr>
            <p:spPr>
              <a:xfrm>
                <a:off x="4734077" y="22652028"/>
                <a:ext cx="1332316" cy="14012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210" name="Group 209"/>
              <p:cNvGrpSpPr/>
              <p:nvPr/>
            </p:nvGrpSpPr>
            <p:grpSpPr>
              <a:xfrm>
                <a:off x="4724400" y="24402109"/>
                <a:ext cx="1332316" cy="1401240"/>
                <a:chOff x="5368479" y="11092650"/>
                <a:chExt cx="1332316" cy="1401240"/>
              </a:xfrm>
            </p:grpSpPr>
            <p:sp>
              <p:nvSpPr>
                <p:cNvPr id="211" name="Oval 210"/>
                <p:cNvSpPr/>
                <p:nvPr/>
              </p:nvSpPr>
              <p:spPr>
                <a:xfrm>
                  <a:off x="5368479" y="11092650"/>
                  <a:ext cx="1332316" cy="14012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212" name="Group 211"/>
                <p:cNvGrpSpPr/>
                <p:nvPr/>
              </p:nvGrpSpPr>
              <p:grpSpPr>
                <a:xfrm>
                  <a:off x="5469200" y="11184761"/>
                  <a:ext cx="833537" cy="1086314"/>
                  <a:chOff x="6516962" y="9125312"/>
                  <a:chExt cx="833537" cy="1086314"/>
                </a:xfrm>
              </p:grpSpPr>
              <p:sp>
                <p:nvSpPr>
                  <p:cNvPr id="213" name="Oval 212"/>
                  <p:cNvSpPr/>
                  <p:nvPr/>
                </p:nvSpPr>
                <p:spPr>
                  <a:xfrm>
                    <a:off x="6516962" y="9647687"/>
                    <a:ext cx="536200" cy="563939"/>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4" name="Oval 213"/>
                  <p:cNvSpPr/>
                  <p:nvPr/>
                </p:nvSpPr>
                <p:spPr>
                  <a:xfrm>
                    <a:off x="6814299" y="9125312"/>
                    <a:ext cx="536200" cy="563939"/>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grpSp>
          </p:grpSp>
          <p:grpSp>
            <p:nvGrpSpPr>
              <p:cNvPr id="215" name="Group 214"/>
              <p:cNvGrpSpPr/>
              <p:nvPr/>
            </p:nvGrpSpPr>
            <p:grpSpPr>
              <a:xfrm>
                <a:off x="4734077" y="26259360"/>
                <a:ext cx="1332316" cy="1401240"/>
                <a:chOff x="5368479" y="11092650"/>
                <a:chExt cx="1332316" cy="1401240"/>
              </a:xfrm>
            </p:grpSpPr>
            <p:sp>
              <p:nvSpPr>
                <p:cNvPr id="216" name="Oval 215"/>
                <p:cNvSpPr/>
                <p:nvPr/>
              </p:nvSpPr>
              <p:spPr>
                <a:xfrm>
                  <a:off x="5368479" y="11092650"/>
                  <a:ext cx="1332316" cy="1401240"/>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217" name="Group 216"/>
                <p:cNvGrpSpPr/>
                <p:nvPr/>
              </p:nvGrpSpPr>
              <p:grpSpPr>
                <a:xfrm>
                  <a:off x="5469200" y="11184761"/>
                  <a:ext cx="833537" cy="1086314"/>
                  <a:chOff x="6516962" y="9125312"/>
                  <a:chExt cx="833537" cy="1086314"/>
                </a:xfrm>
              </p:grpSpPr>
              <p:sp>
                <p:nvSpPr>
                  <p:cNvPr id="218" name="Oval 217"/>
                  <p:cNvSpPr/>
                  <p:nvPr/>
                </p:nvSpPr>
                <p:spPr>
                  <a:xfrm>
                    <a:off x="6516962" y="9647687"/>
                    <a:ext cx="536200" cy="563939"/>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9" name="Oval 218"/>
                  <p:cNvSpPr/>
                  <p:nvPr/>
                </p:nvSpPr>
                <p:spPr>
                  <a:xfrm>
                    <a:off x="6814299" y="9125312"/>
                    <a:ext cx="536200" cy="563939"/>
                  </a:xfrm>
                  <a:prstGeom prst="ellipse">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grpSp>
          </p:grpSp>
          <p:sp>
            <p:nvSpPr>
              <p:cNvPr id="220" name="Oval 219"/>
              <p:cNvSpPr/>
              <p:nvPr/>
            </p:nvSpPr>
            <p:spPr>
              <a:xfrm>
                <a:off x="5261421" y="26370840"/>
                <a:ext cx="189316" cy="18931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1" name="Oval 220"/>
              <p:cNvSpPr/>
              <p:nvPr/>
            </p:nvSpPr>
            <p:spPr>
              <a:xfrm>
                <a:off x="5384654" y="26560156"/>
                <a:ext cx="189316" cy="18931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2" name="Oval 221"/>
              <p:cNvSpPr/>
              <p:nvPr/>
            </p:nvSpPr>
            <p:spPr>
              <a:xfrm>
                <a:off x="4955221" y="26865322"/>
                <a:ext cx="189316" cy="18931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3" name="Oval 222"/>
              <p:cNvSpPr/>
              <p:nvPr/>
            </p:nvSpPr>
            <p:spPr>
              <a:xfrm>
                <a:off x="5122458" y="27054638"/>
                <a:ext cx="189316" cy="18931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4" name="Oval 223"/>
              <p:cNvSpPr/>
              <p:nvPr/>
            </p:nvSpPr>
            <p:spPr>
              <a:xfrm>
                <a:off x="7086600" y="22677960"/>
                <a:ext cx="1332316" cy="1401240"/>
              </a:xfrm>
              <a:prstGeom prst="ellipse">
                <a:avLst/>
              </a:prstGeom>
              <a:solidFill>
                <a:srgbClr val="5B9BD5"/>
              </a:solidFill>
              <a:ln w="12700" cap="flat" cmpd="sng" algn="ctr">
                <a:noFill/>
                <a:prstDash val="solid"/>
                <a:miter lim="800000"/>
              </a:ln>
              <a:effectLst/>
              <a:scene3d>
                <a:camera prst="orthographicFront"/>
                <a:lightRig rig="threePt" dir="t"/>
              </a:scene3d>
              <a:sp3d>
                <a:bevelT w="647700" h="6350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5" name="Oval 224"/>
              <p:cNvSpPr/>
              <p:nvPr/>
            </p:nvSpPr>
            <p:spPr>
              <a:xfrm>
                <a:off x="7158084" y="25058775"/>
                <a:ext cx="536200" cy="563939"/>
              </a:xfrm>
              <a:prstGeom prst="ellipse">
                <a:avLst/>
              </a:prstGeom>
              <a:solidFill>
                <a:srgbClr val="5B9BD5"/>
              </a:solidFill>
              <a:ln w="12700" cap="flat" cmpd="sng" algn="ctr">
                <a:noFill/>
                <a:prstDash val="solid"/>
                <a:miter lim="800000"/>
              </a:ln>
              <a:effectLst/>
              <a:scene3d>
                <a:camera prst="orthographicFront"/>
                <a:lightRig rig="threePt" dir="t"/>
              </a:scene3d>
              <a:sp3d>
                <a:bevelT w="279400" h="2794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6" name="Oval 225"/>
              <p:cNvSpPr/>
              <p:nvPr/>
            </p:nvSpPr>
            <p:spPr>
              <a:xfrm>
                <a:off x="7455421" y="24536400"/>
                <a:ext cx="536200" cy="563939"/>
              </a:xfrm>
              <a:prstGeom prst="ellipse">
                <a:avLst/>
              </a:prstGeom>
              <a:solidFill>
                <a:srgbClr val="5B9BD5"/>
              </a:solidFill>
              <a:ln w="12700" cap="flat" cmpd="sng" algn="ctr">
                <a:noFill/>
                <a:prstDash val="solid"/>
                <a:miter lim="800000"/>
              </a:ln>
              <a:effectLst/>
              <a:scene3d>
                <a:camera prst="orthographicFront"/>
                <a:lightRig rig="threePt" dir="t"/>
              </a:scene3d>
              <a:sp3d>
                <a:bevelT w="266700" h="2667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7" name="Oval 226"/>
              <p:cNvSpPr/>
              <p:nvPr/>
            </p:nvSpPr>
            <p:spPr>
              <a:xfrm>
                <a:off x="7612332" y="26406486"/>
                <a:ext cx="189316" cy="189316"/>
              </a:xfrm>
              <a:prstGeom prst="ellipse">
                <a:avLst/>
              </a:prstGeom>
              <a:solidFill>
                <a:srgbClr val="5B9BD5"/>
              </a:solidFill>
              <a:ln w="12700" cap="flat" cmpd="sng" algn="ctr">
                <a:noFill/>
                <a:prstDash val="solid"/>
                <a:miter lim="800000"/>
              </a:ln>
              <a:effectLst/>
              <a:scene3d>
                <a:camera prst="orthographicFront"/>
                <a:lightRig rig="threePt" dir="t"/>
              </a:scene3d>
              <a:sp3d>
                <a:bevelT w="101600" h="1016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8" name="Oval 227"/>
              <p:cNvSpPr/>
              <p:nvPr/>
            </p:nvSpPr>
            <p:spPr>
              <a:xfrm>
                <a:off x="7735565" y="26595802"/>
                <a:ext cx="189316" cy="189316"/>
              </a:xfrm>
              <a:prstGeom prst="ellipse">
                <a:avLst/>
              </a:prstGeom>
              <a:solidFill>
                <a:srgbClr val="5B9BD5"/>
              </a:solidFill>
              <a:ln w="12700" cap="flat" cmpd="sng" algn="ctr">
                <a:noFill/>
                <a:prstDash val="solid"/>
                <a:miter lim="800000"/>
              </a:ln>
              <a:effectLst/>
              <a:scene3d>
                <a:camera prst="orthographicFront"/>
                <a:lightRig rig="threePt" dir="t"/>
              </a:scene3d>
              <a:sp3d>
                <a:bevelT w="101600" h="1016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9" name="Oval 228"/>
              <p:cNvSpPr/>
              <p:nvPr/>
            </p:nvSpPr>
            <p:spPr>
              <a:xfrm>
                <a:off x="7306132" y="26900968"/>
                <a:ext cx="189316" cy="189316"/>
              </a:xfrm>
              <a:prstGeom prst="ellipse">
                <a:avLst/>
              </a:prstGeom>
              <a:solidFill>
                <a:srgbClr val="5B9BD5"/>
              </a:solidFill>
              <a:ln w="12700" cap="flat" cmpd="sng" algn="ctr">
                <a:noFill/>
                <a:prstDash val="solid"/>
                <a:miter lim="800000"/>
              </a:ln>
              <a:effectLst/>
              <a:scene3d>
                <a:camera prst="orthographicFront"/>
                <a:lightRig rig="threePt" dir="t"/>
              </a:scene3d>
              <a:sp3d>
                <a:bevelT w="101600" h="1016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0" name="Oval 229"/>
              <p:cNvSpPr/>
              <p:nvPr/>
            </p:nvSpPr>
            <p:spPr>
              <a:xfrm>
                <a:off x="7434857" y="27090284"/>
                <a:ext cx="189316" cy="189316"/>
              </a:xfrm>
              <a:prstGeom prst="ellipse">
                <a:avLst/>
              </a:prstGeom>
              <a:solidFill>
                <a:srgbClr val="5B9BD5"/>
              </a:solidFill>
              <a:ln w="12700" cap="flat" cmpd="sng" algn="ctr">
                <a:noFill/>
                <a:prstDash val="solid"/>
                <a:miter lim="800000"/>
              </a:ln>
              <a:effectLst/>
              <a:scene3d>
                <a:camera prst="orthographicFront"/>
                <a:lightRig rig="threePt" dir="t"/>
              </a:scene3d>
              <a:sp3d>
                <a:bevelT w="101600" h="101600"/>
              </a:sp3d>
            </p:spPr>
            <p:txBody>
              <a:bodyPr rtlCol="0" anchor="ctr"/>
              <a:lstStyle/>
              <a:p>
                <a:pPr marL="0" marR="0" lvl="0" indent="0" algn="ctr" defTabSz="2370125" eaLnBrk="1" fontAlgn="auto" latinLnBrk="0" hangingPunct="1">
                  <a:lnSpc>
                    <a:spcPct val="100000"/>
                  </a:lnSpc>
                  <a:spcBef>
                    <a:spcPts val="0"/>
                  </a:spcBef>
                  <a:spcAft>
                    <a:spcPts val="0"/>
                  </a:spcAft>
                  <a:buClrTx/>
                  <a:buSzTx/>
                  <a:buFontTx/>
                  <a:buNone/>
                  <a:tabLst/>
                  <a:defRPr/>
                </a:pPr>
                <a:endParaRPr kumimoji="0" lang="en-US" sz="4666"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1" name="TextBox 230"/>
              <p:cNvSpPr txBox="1"/>
              <p:nvPr/>
            </p:nvSpPr>
            <p:spPr>
              <a:xfrm>
                <a:off x="9032031" y="22707600"/>
                <a:ext cx="5141169" cy="950726"/>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Nodes are organized spatially using a tree of nested spheres.</a:t>
                </a:r>
              </a:p>
            </p:txBody>
          </p:sp>
          <p:sp>
            <p:nvSpPr>
              <p:cNvPr id="232" name="TextBox 231"/>
              <p:cNvSpPr txBox="1"/>
              <p:nvPr/>
            </p:nvSpPr>
            <p:spPr>
              <a:xfrm>
                <a:off x="9032031" y="24113956"/>
                <a:ext cx="5141169" cy="1819962"/>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Tree leaves are points. Nodes higher in the tree are approximations of groups of nodes.</a:t>
                </a:r>
              </a:p>
            </p:txBody>
          </p:sp>
          <p:sp>
            <p:nvSpPr>
              <p:cNvPr id="233" name="TextBox 232"/>
              <p:cNvSpPr txBox="1"/>
              <p:nvPr/>
            </p:nvSpPr>
            <p:spPr>
              <a:xfrm>
                <a:off x="9032031" y="26136600"/>
                <a:ext cx="5141169" cy="1815882"/>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An approximation can be rendered more quickly than a group of nodes, leading to a speed/quality tradeoff.</a:t>
                </a:r>
              </a:p>
            </p:txBody>
          </p:sp>
        </p:grpSp>
      </p:grpSp>
      <p:sp>
        <p:nvSpPr>
          <p:cNvPr id="245" name="TextBox 244"/>
          <p:cNvSpPr txBox="1"/>
          <p:nvPr/>
        </p:nvSpPr>
        <p:spPr>
          <a:xfrm>
            <a:off x="193225" y="2246055"/>
            <a:ext cx="6870205" cy="2554545"/>
          </a:xfrm>
          <a:prstGeom prst="rect">
            <a:avLst/>
          </a:prstGeom>
          <a:noFill/>
        </p:spPr>
        <p:txBody>
          <a:bodyPr wrap="square" rtlCol="0">
            <a:spAutoFit/>
          </a:bodyPr>
          <a:lstStyle/>
          <a:p>
            <a:r>
              <a:rPr lang="en-US" sz="3200" b="1" dirty="0" smtClean="0">
                <a:solidFill>
                  <a:schemeClr val="bg1"/>
                </a:solidFill>
              </a:rPr>
              <a:t>Members:</a:t>
            </a:r>
          </a:p>
          <a:p>
            <a:pPr>
              <a:tabLst>
                <a:tab pos="3368675" algn="l"/>
              </a:tabLst>
            </a:pPr>
            <a:r>
              <a:rPr lang="en-US" sz="3200" dirty="0" smtClean="0">
                <a:solidFill>
                  <a:schemeClr val="bg1"/>
                </a:solidFill>
              </a:rPr>
              <a:t>Joel Rausch 	CprE</a:t>
            </a:r>
          </a:p>
          <a:p>
            <a:pPr>
              <a:tabLst>
                <a:tab pos="3322638" algn="l"/>
              </a:tabLst>
            </a:pPr>
            <a:r>
              <a:rPr lang="en-US" sz="3200" dirty="0" smtClean="0">
                <a:solidFill>
                  <a:schemeClr val="bg1"/>
                </a:solidFill>
              </a:rPr>
              <a:t>Eric Jensen	SE/ME</a:t>
            </a:r>
          </a:p>
          <a:p>
            <a:pPr>
              <a:tabLst>
                <a:tab pos="3322638" algn="l"/>
              </a:tabLst>
            </a:pPr>
            <a:r>
              <a:rPr lang="en-US" sz="3200" dirty="0" smtClean="0">
                <a:solidFill>
                  <a:schemeClr val="bg1"/>
                </a:solidFill>
              </a:rPr>
              <a:t>Christopher Jeffers	CprE</a:t>
            </a:r>
          </a:p>
          <a:p>
            <a:r>
              <a:rPr lang="en-US" sz="3200" b="1" dirty="0">
                <a:solidFill>
                  <a:schemeClr val="bg1"/>
                </a:solidFill>
              </a:rPr>
              <a:t>Faculty </a:t>
            </a:r>
            <a:r>
              <a:rPr lang="en-US" sz="3200" b="1" dirty="0" smtClean="0">
                <a:solidFill>
                  <a:schemeClr val="bg1"/>
                </a:solidFill>
              </a:rPr>
              <a:t>Advisor:  </a:t>
            </a:r>
            <a:r>
              <a:rPr lang="en-US" sz="3200" dirty="0" smtClean="0">
                <a:solidFill>
                  <a:schemeClr val="bg1"/>
                </a:solidFill>
              </a:rPr>
              <a:t>Dr</a:t>
            </a:r>
            <a:r>
              <a:rPr lang="en-US" sz="3200" dirty="0">
                <a:solidFill>
                  <a:schemeClr val="bg1"/>
                </a:solidFill>
              </a:rPr>
              <a:t>. Simanta </a:t>
            </a:r>
            <a:r>
              <a:rPr lang="en-US" sz="3200" dirty="0" smtClean="0">
                <a:solidFill>
                  <a:schemeClr val="bg1"/>
                </a:solidFill>
              </a:rPr>
              <a:t>Mitra</a:t>
            </a:r>
            <a:endParaRPr lang="en-US" sz="3200" dirty="0">
              <a:solidFill>
                <a:schemeClr val="bg1"/>
              </a:solidFill>
            </a:endParaRPr>
          </a:p>
        </p:txBody>
      </p:sp>
      <p:sp>
        <p:nvSpPr>
          <p:cNvPr id="195" name="TextBox 194"/>
          <p:cNvSpPr txBox="1"/>
          <p:nvPr/>
        </p:nvSpPr>
        <p:spPr>
          <a:xfrm>
            <a:off x="28708835" y="2698552"/>
            <a:ext cx="4051719" cy="2062103"/>
          </a:xfrm>
          <a:prstGeom prst="rect">
            <a:avLst/>
          </a:prstGeom>
          <a:noFill/>
        </p:spPr>
        <p:txBody>
          <a:bodyPr wrap="square" rtlCol="0">
            <a:spAutoFit/>
          </a:bodyPr>
          <a:lstStyle/>
          <a:p>
            <a:r>
              <a:rPr lang="en-US" sz="3200" b="1" dirty="0" smtClean="0">
                <a:solidFill>
                  <a:schemeClr val="bg1"/>
                </a:solidFill>
              </a:rPr>
              <a:t>Client:</a:t>
            </a:r>
          </a:p>
          <a:p>
            <a:r>
              <a:rPr lang="en-US" sz="3200" dirty="0" smtClean="0">
                <a:solidFill>
                  <a:schemeClr val="bg1"/>
                </a:solidFill>
              </a:rPr>
              <a:t>Michael Carter</a:t>
            </a:r>
          </a:p>
          <a:p>
            <a:r>
              <a:rPr lang="en-US" sz="3200" dirty="0" smtClean="0">
                <a:solidFill>
                  <a:schemeClr val="bg1"/>
                </a:solidFill>
              </a:rPr>
              <a:t>Andreas Johannsen</a:t>
            </a:r>
          </a:p>
          <a:p>
            <a:r>
              <a:rPr lang="en-US" sz="3200" i="1" dirty="0" smtClean="0">
                <a:solidFill>
                  <a:schemeClr val="bg1"/>
                </a:solidFill>
              </a:rPr>
              <a:t>Siemens PLM Software</a:t>
            </a:r>
          </a:p>
        </p:txBody>
      </p:sp>
      <p:sp>
        <p:nvSpPr>
          <p:cNvPr id="235" name="TextBox 234"/>
          <p:cNvSpPr txBox="1"/>
          <p:nvPr/>
        </p:nvSpPr>
        <p:spPr>
          <a:xfrm>
            <a:off x="17013889" y="17373600"/>
            <a:ext cx="15137117" cy="5247590"/>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lang="en-US" sz="4400" b="1" kern="0" dirty="0" smtClean="0">
                <a:solidFill>
                  <a:prstClr val="black"/>
                </a:solidFill>
              </a:rPr>
              <a:t>Results:</a:t>
            </a:r>
          </a:p>
          <a:p>
            <a:pPr marR="0" lvl="0" indent="854075" defTabSz="2370125" eaLnBrk="1" fontAlgn="auto" latinLnBrk="0" hangingPunct="1">
              <a:lnSpc>
                <a:spcPct val="100000"/>
              </a:lnSpc>
              <a:spcBef>
                <a:spcPts val="0"/>
              </a:spcBef>
              <a:spcAft>
                <a:spcPts val="0"/>
              </a:spcAft>
              <a:buClrTx/>
              <a:buSzTx/>
              <a:buFontTx/>
              <a:buNone/>
              <a:tabLst/>
              <a:defRPr/>
            </a:pPr>
            <a:r>
              <a:rPr lang="en-US" sz="3600" kern="0" dirty="0" smtClean="0">
                <a:solidFill>
                  <a:prstClr val="black"/>
                </a:solidFill>
              </a:rPr>
              <a:t>Using our </a:t>
            </a:r>
            <a:r>
              <a:rPr lang="en-US" sz="3600" kern="0" dirty="0" err="1" smtClean="0">
                <a:solidFill>
                  <a:prstClr val="black"/>
                </a:solidFill>
              </a:rPr>
              <a:t>QSplat</a:t>
            </a:r>
            <a:r>
              <a:rPr lang="en-US" sz="3600" kern="0" dirty="0" smtClean="0">
                <a:solidFill>
                  <a:prstClr val="black"/>
                </a:solidFill>
              </a:rPr>
              <a:t> variant, we successfully decoupled the size of the point cloud from the frame rate. We developed six types of splats to balance between quality and rendering time. Blending splats together produces the highest quality, but the slowest rendering time. Our circle splat produced the highest quality and was the fastest of our non-blending types.</a:t>
            </a:r>
          </a:p>
          <a:p>
            <a:pPr marR="0" lvl="0" indent="854075" defTabSz="2370125" eaLnBrk="1" fontAlgn="auto" latinLnBrk="0" hangingPunct="1">
              <a:lnSpc>
                <a:spcPct val="100000"/>
              </a:lnSpc>
              <a:spcBef>
                <a:spcPts val="0"/>
              </a:spcBef>
              <a:spcAft>
                <a:spcPts val="0"/>
              </a:spcAft>
              <a:buClrTx/>
              <a:buSzTx/>
              <a:buFontTx/>
              <a:buNone/>
              <a:tabLst/>
              <a:defRPr/>
            </a:pPr>
            <a:r>
              <a:rPr lang="en-US" sz="3600" kern="0" dirty="0" smtClean="0">
                <a:solidFill>
                  <a:prstClr val="black"/>
                </a:solidFill>
              </a:rPr>
              <a:t>The chart below shows the frames rates produced for each type of splat when rendering a billion-point cloud at a resolution of 1920x1080.</a:t>
            </a:r>
          </a:p>
          <a:p>
            <a:pPr marR="0" lvl="0" defTabSz="2370125" eaLnBrk="1" fontAlgn="auto" latinLnBrk="0" hangingPunct="1">
              <a:lnSpc>
                <a:spcPct val="100000"/>
              </a:lnSpc>
              <a:spcBef>
                <a:spcPts val="0"/>
              </a:spcBef>
              <a:spcAft>
                <a:spcPts val="0"/>
              </a:spcAft>
              <a:buClrTx/>
              <a:buSzTx/>
              <a:buFontTx/>
              <a:buNone/>
              <a:tabLst/>
              <a:defRPr/>
            </a:pPr>
            <a:endParaRPr lang="en-US" sz="1100" kern="0" dirty="0">
              <a:solidFill>
                <a:prstClr val="black"/>
              </a:solidFill>
            </a:endParaRPr>
          </a:p>
          <a:p>
            <a:pPr lvl="0" algn="ctr" defTabSz="2370125">
              <a:tabLst>
                <a:tab pos="2743200" algn="ctr"/>
                <a:tab pos="7478713" algn="ctr"/>
                <a:tab pos="12396788" algn="ctr"/>
              </a:tabLst>
              <a:defRPr/>
            </a:pPr>
            <a:r>
              <a:rPr kumimoji="0" lang="en-US" sz="2800" i="0" u="none" strike="noStrike" kern="0" cap="none" spc="0" normalizeH="0" baseline="0" noProof="0" dirty="0" smtClean="0">
                <a:ln>
                  <a:noFill/>
                </a:ln>
                <a:solidFill>
                  <a:prstClr val="black"/>
                </a:solidFill>
                <a:effectLst/>
                <a:uLnTx/>
                <a:uFillTx/>
              </a:rPr>
              <a:t>	Billboard:</a:t>
            </a:r>
            <a:r>
              <a:rPr kumimoji="0" lang="en-US" sz="2800" i="0" u="none" strike="noStrike" kern="0" cap="none" spc="0" normalizeH="0" noProof="0" dirty="0" smtClean="0">
                <a:ln>
                  <a:noFill/>
                </a:ln>
                <a:solidFill>
                  <a:prstClr val="black"/>
                </a:solidFill>
                <a:effectLst/>
                <a:uLnTx/>
                <a:uFillTx/>
              </a:rPr>
              <a:t> Splats do not overlap       3D Depth: </a:t>
            </a:r>
            <a:r>
              <a:rPr lang="en-US" sz="2800" kern="0" dirty="0" smtClean="0">
                <a:solidFill>
                  <a:prstClr val="black"/>
                </a:solidFill>
              </a:rPr>
              <a:t>Splats overlap       PC </a:t>
            </a:r>
            <a:r>
              <a:rPr kumimoji="0" lang="en-US" sz="2800" i="0" u="none" strike="noStrike" kern="0" cap="none" spc="0" normalizeH="0" noProof="0" dirty="0" smtClean="0">
                <a:ln>
                  <a:noFill/>
                </a:ln>
                <a:solidFill>
                  <a:prstClr val="black"/>
                </a:solidFill>
                <a:effectLst/>
                <a:uLnTx/>
                <a:uFillTx/>
              </a:rPr>
              <a:t>Billboard: Corrected Interpolation</a:t>
            </a:r>
            <a:endParaRPr kumimoji="0" lang="en-US" sz="5400" i="0" u="none" strike="noStrike" kern="0" cap="none" spc="0" normalizeH="0" baseline="0" noProof="0" dirty="0" smtClean="0">
              <a:ln>
                <a:noFill/>
              </a:ln>
              <a:solidFill>
                <a:prstClr val="black"/>
              </a:solidFill>
              <a:effectLst/>
              <a:uLnTx/>
              <a:uFillTx/>
            </a:endParaRPr>
          </a:p>
        </p:txBody>
      </p:sp>
      <p:sp>
        <p:nvSpPr>
          <p:cNvPr id="12" name="TextBox 11"/>
          <p:cNvSpPr txBox="1"/>
          <p:nvPr/>
        </p:nvSpPr>
        <p:spPr>
          <a:xfrm>
            <a:off x="1569" y="43586400"/>
            <a:ext cx="6319255" cy="276999"/>
          </a:xfrm>
          <a:prstGeom prst="rect">
            <a:avLst/>
          </a:prstGeom>
          <a:noFill/>
        </p:spPr>
        <p:txBody>
          <a:bodyPr wrap="square" rtlCol="0">
            <a:spAutoFit/>
          </a:bodyPr>
          <a:lstStyle/>
          <a:p>
            <a:r>
              <a:rPr lang="en-US" sz="1200" dirty="0" smtClean="0"/>
              <a:t>Stanford Lion </a:t>
            </a:r>
            <a:r>
              <a:rPr lang="en-US" sz="1200" dirty="0"/>
              <a:t>© Stanford Computer Graphics </a:t>
            </a:r>
            <a:r>
              <a:rPr lang="en-US" sz="1200" dirty="0" smtClean="0"/>
              <a:t>Laboratory</a:t>
            </a:r>
            <a:endParaRPr lang="en-US" sz="1200" dirty="0"/>
          </a:p>
        </p:txBody>
      </p:sp>
      <p:pic>
        <p:nvPicPr>
          <p:cNvPr id="13" name="Picture 12"/>
          <p:cNvPicPr>
            <a:picLocks noChangeAspect="1"/>
          </p:cNvPicPr>
          <p:nvPr/>
        </p:nvPicPr>
        <p:blipFill>
          <a:blip r:embed="rId17"/>
          <a:stretch>
            <a:fillRect/>
          </a:stretch>
        </p:blipFill>
        <p:spPr>
          <a:xfrm>
            <a:off x="17469903" y="22479000"/>
            <a:ext cx="14229297" cy="6120914"/>
          </a:xfrm>
          <a:prstGeom prst="rect">
            <a:avLst/>
          </a:prstGeom>
        </p:spPr>
      </p:pic>
      <p:grpSp>
        <p:nvGrpSpPr>
          <p:cNvPr id="8" name="Group 7"/>
          <p:cNvGrpSpPr/>
          <p:nvPr/>
        </p:nvGrpSpPr>
        <p:grpSpPr>
          <a:xfrm>
            <a:off x="17026385" y="11201400"/>
            <a:ext cx="14668502" cy="6206210"/>
            <a:chOff x="17026385" y="11353800"/>
            <a:chExt cx="14668502" cy="6206210"/>
          </a:xfrm>
        </p:grpSpPr>
        <p:grpSp>
          <p:nvGrpSpPr>
            <p:cNvPr id="18" name="Group 17"/>
            <p:cNvGrpSpPr/>
            <p:nvPr/>
          </p:nvGrpSpPr>
          <p:grpSpPr>
            <a:xfrm>
              <a:off x="17218473" y="12201021"/>
              <a:ext cx="10971214" cy="5206589"/>
              <a:chOff x="17030699" y="13010440"/>
              <a:chExt cx="10971214" cy="5206589"/>
            </a:xfrm>
          </p:grpSpPr>
          <p:pic>
            <p:nvPicPr>
              <p:cNvPr id="239" name="Picture 2" descr="\\iastate.edu\cyfiles\cjeffers\Desktop\diagram_001.png"/>
              <p:cNvPicPr>
                <a:picLocks noChangeAspect="1" noChangeArrowheads="1"/>
              </p:cNvPicPr>
              <p:nvPr/>
            </p:nvPicPr>
            <p:blipFill rotWithShape="1">
              <a:blip r:embed="rId18">
                <a:extLst>
                  <a:ext uri="{28A0092B-C50C-407E-A947-70E740481C1C}">
                    <a14:useLocalDpi xmlns:a14="http://schemas.microsoft.com/office/drawing/2010/main" val="0"/>
                  </a:ext>
                </a:extLst>
              </a:blip>
              <a:srcRect t="27783" b="17569"/>
              <a:stretch/>
            </p:blipFill>
            <p:spPr bwMode="auto">
              <a:xfrm>
                <a:off x="17030700" y="13720604"/>
                <a:ext cx="10971213" cy="4496425"/>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iastate.edu\cyfiles\cjeffers\Desktop\diagram_001.png"/>
              <p:cNvPicPr>
                <a:picLocks noChangeAspect="1" noChangeArrowheads="1"/>
              </p:cNvPicPr>
              <p:nvPr/>
            </p:nvPicPr>
            <p:blipFill rotWithShape="1">
              <a:blip r:embed="rId18">
                <a:extLst>
                  <a:ext uri="{28A0092B-C50C-407E-A947-70E740481C1C}">
                    <a14:useLocalDpi xmlns:a14="http://schemas.microsoft.com/office/drawing/2010/main" val="0"/>
                  </a:ext>
                </a:extLst>
              </a:blip>
              <a:srcRect b="90435"/>
              <a:stretch/>
            </p:blipFill>
            <p:spPr bwMode="auto">
              <a:xfrm>
                <a:off x="17030699" y="13010440"/>
                <a:ext cx="10971213" cy="786989"/>
              </a:xfrm>
              <a:prstGeom prst="rect">
                <a:avLst/>
              </a:prstGeom>
              <a:noFill/>
              <a:extLst>
                <a:ext uri="{909E8E84-426E-40DD-AFC4-6F175D3DCCD1}">
                  <a14:hiddenFill xmlns:a14="http://schemas.microsoft.com/office/drawing/2010/main">
                    <a:solidFill>
                      <a:srgbClr val="FFFFFF"/>
                    </a:solidFill>
                  </a14:hiddenFill>
                </a:ext>
              </a:extLst>
            </p:spPr>
          </p:pic>
        </p:grpSp>
        <p:sp>
          <p:nvSpPr>
            <p:cNvPr id="238" name="TextBox 237"/>
            <p:cNvSpPr txBox="1"/>
            <p:nvPr/>
          </p:nvSpPr>
          <p:spPr>
            <a:xfrm>
              <a:off x="17026385" y="11353800"/>
              <a:ext cx="10813540" cy="769441"/>
            </a:xfrm>
            <a:prstGeom prst="rect">
              <a:avLst/>
            </a:prstGeom>
            <a:noFill/>
          </p:spPr>
          <p:txBody>
            <a:bodyPr wrap="square" rtlCol="0">
              <a:spAutoFit/>
            </a:bodyPr>
            <a:lstStyle/>
            <a:p>
              <a:pPr marL="0" marR="0" lvl="0" indent="0" defTabSz="2370125"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rPr>
                <a:t>Block Diagram:</a:t>
              </a:r>
            </a:p>
          </p:txBody>
        </p:sp>
        <p:sp>
          <p:nvSpPr>
            <p:cNvPr id="241" name="TextBox 240"/>
            <p:cNvSpPr txBox="1"/>
            <p:nvPr/>
          </p:nvSpPr>
          <p:spPr>
            <a:xfrm>
              <a:off x="28265887" y="12081587"/>
              <a:ext cx="3429000" cy="5478423"/>
            </a:xfrm>
            <a:prstGeom prst="rect">
              <a:avLst/>
            </a:prstGeom>
            <a:noFill/>
          </p:spPr>
          <p:txBody>
            <a:bodyPr wrap="square" rtlCol="0">
              <a:spAutoFit/>
            </a:bodyPr>
            <a:lstStyle/>
            <a:p>
              <a:r>
                <a:rPr lang="en-US" sz="2500" dirty="0"/>
                <a:t>Our application </a:t>
              </a:r>
              <a:r>
                <a:rPr lang="en-US" sz="2500" dirty="0" smtClean="0"/>
                <a:t>performs </a:t>
              </a:r>
              <a:r>
                <a:rPr lang="en-US" sz="2500" dirty="0"/>
                <a:t>two major tasks, traversal and rendering. These are run on separate, dedicated threads of execution. Traversal involves looking through the model for visible points. The </a:t>
              </a:r>
              <a:r>
                <a:rPr lang="en-US" sz="2500" dirty="0" smtClean="0"/>
                <a:t>visible points </a:t>
              </a:r>
              <a:r>
                <a:rPr lang="en-US" sz="2500" dirty="0"/>
                <a:t>are then </a:t>
              </a:r>
              <a:r>
                <a:rPr lang="en-US" sz="2500" dirty="0" smtClean="0"/>
                <a:t>stored in a buffer</a:t>
              </a:r>
              <a:r>
                <a:rPr lang="en-US" sz="2500" dirty="0"/>
                <a:t> </a:t>
              </a:r>
              <a:r>
                <a:rPr lang="en-US" sz="2500" dirty="0" smtClean="0"/>
                <a:t>for the renderer to draw </a:t>
              </a:r>
              <a:r>
                <a:rPr lang="en-US" sz="2500" dirty="0"/>
                <a:t>to the </a:t>
              </a:r>
              <a:r>
                <a:rPr lang="en-US" sz="2500" dirty="0" smtClean="0"/>
                <a:t>screen every frame.</a:t>
              </a:r>
              <a:endParaRPr lang="en-US" sz="2500" dirty="0"/>
            </a:p>
          </p:txBody>
        </p:sp>
      </p:grpSp>
      <p:sp>
        <p:nvSpPr>
          <p:cNvPr id="3" name="Rectangle 2"/>
          <p:cNvSpPr/>
          <p:nvPr/>
        </p:nvSpPr>
        <p:spPr>
          <a:xfrm>
            <a:off x="27619038" y="23829885"/>
            <a:ext cx="3433682" cy="707886"/>
          </a:xfrm>
          <a:prstGeom prst="rect">
            <a:avLst/>
          </a:prstGeom>
        </p:spPr>
        <p:txBody>
          <a:bodyPr wrap="square">
            <a:spAutoFit/>
          </a:bodyPr>
          <a:lstStyle/>
          <a:p>
            <a:pPr lvl="0" algn="ctr" defTabSz="2370125">
              <a:defRPr/>
            </a:pPr>
            <a:r>
              <a:rPr lang="en-US" sz="2000" kern="0" dirty="0">
                <a:solidFill>
                  <a:prstClr val="black"/>
                </a:solidFill>
              </a:rPr>
              <a:t>Note: The frame rate </a:t>
            </a:r>
            <a:r>
              <a:rPr lang="en-US" sz="2000" kern="0" dirty="0" smtClean="0">
                <a:solidFill>
                  <a:prstClr val="black"/>
                </a:solidFill>
              </a:rPr>
              <a:t>was capped at </a:t>
            </a:r>
            <a:r>
              <a:rPr lang="en-US" sz="2000" kern="0" dirty="0">
                <a:solidFill>
                  <a:prstClr val="black"/>
                </a:solidFill>
              </a:rPr>
              <a:t>29.4 fps for this test.</a:t>
            </a:r>
          </a:p>
        </p:txBody>
      </p:sp>
      <p:sp>
        <p:nvSpPr>
          <p:cNvPr id="189" name="TextBox 188"/>
          <p:cNvSpPr txBox="1"/>
          <p:nvPr/>
        </p:nvSpPr>
        <p:spPr>
          <a:xfrm>
            <a:off x="403016" y="15621774"/>
            <a:ext cx="15583594" cy="4647426"/>
          </a:xfrm>
          <a:prstGeom prst="rect">
            <a:avLst/>
          </a:prstGeom>
          <a:noFill/>
        </p:spPr>
        <p:txBody>
          <a:bodyPr wrap="square" rtlCol="0">
            <a:spAutoFit/>
          </a:bodyPr>
          <a:lstStyle/>
          <a:p>
            <a:r>
              <a:rPr lang="en-US" sz="4400" b="1" dirty="0" smtClean="0"/>
              <a:t>Solution:</a:t>
            </a:r>
          </a:p>
          <a:p>
            <a:pPr>
              <a:tabLst>
                <a:tab pos="876300" algn="l"/>
              </a:tabLst>
            </a:pPr>
            <a:r>
              <a:rPr lang="en-US" sz="3600" dirty="0" smtClean="0"/>
              <a:t>	Our research lead us to a point cloud rendering system created at Stanford University in the year 2000, called </a:t>
            </a:r>
            <a:r>
              <a:rPr lang="en-US" sz="3600" dirty="0" err="1" smtClean="0"/>
              <a:t>QSplat</a:t>
            </a:r>
            <a:r>
              <a:rPr lang="en-US" sz="3600" dirty="0" smtClean="0"/>
              <a:t>. This system creates a very efficient and compressed tree structure for our point data that allows us to keep system memory usage low. Traversing this tree structure allows us to easily find where a point should be rendered. We are able to improve upon their methods because of improved hardware they did not have while creating </a:t>
            </a:r>
            <a:r>
              <a:rPr lang="en-US" sz="3600" dirty="0" err="1" smtClean="0"/>
              <a:t>QSplat</a:t>
            </a:r>
            <a:r>
              <a:rPr lang="en-US" sz="3600" dirty="0" smtClean="0"/>
              <a:t>. This allowed us to reach our goal of rendering a point cloud with a billion points.</a:t>
            </a:r>
          </a:p>
        </p:txBody>
      </p:sp>
    </p:spTree>
    <p:extLst>
      <p:ext uri="{BB962C8B-B14F-4D97-AF65-F5344CB8AC3E}">
        <p14:creationId xmlns:p14="http://schemas.microsoft.com/office/powerpoint/2010/main" val="3578818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493</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dc:creator>
  <cp:lastModifiedBy>Eric Jensen</cp:lastModifiedBy>
  <cp:revision>69</cp:revision>
  <dcterms:created xsi:type="dcterms:W3CDTF">2006-08-16T00:00:00Z</dcterms:created>
  <dcterms:modified xsi:type="dcterms:W3CDTF">2013-04-29T01:30:38Z</dcterms:modified>
</cp:coreProperties>
</file>